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A3A7A"/>
    <a:srgbClr val="5094CE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158" autoAdjust="0"/>
    <p:restoredTop sz="94660"/>
  </p:normalViewPr>
  <p:slideViewPr>
    <p:cSldViewPr snapToGrid="0">
      <p:cViewPr varScale="1">
        <p:scale>
          <a:sx n="68" d="100"/>
          <a:sy n="68" d="100"/>
        </p:scale>
        <p:origin x="64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6D03A1-7509-4F84-99BF-23BB8810D6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6F10BE9-0C0E-4690-B8D9-62B0442DCB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66B0F4-BC1D-41AD-833E-98048E50E9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1AB7C-0043-444B-861B-51E269CBBF01}" type="datetimeFigureOut">
              <a:rPr lang="en-GB" smtClean="0"/>
              <a:t>24/09/2019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A981D2-9638-49FD-9F51-1FBE3B067B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5A1E25-7B34-484C-BFB6-3E05001027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52E65-61E6-4C9C-BDDA-1C1AB0A446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71188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B29B21-EF13-458B-B2D0-3D1E8C1C67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BA37701-1AF3-4231-A336-83FD8FE120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14C669-9C3D-4E46-93CA-7453297C2E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1AB7C-0043-444B-861B-51E269CBBF01}" type="datetimeFigureOut">
              <a:rPr lang="en-GB" smtClean="0"/>
              <a:t>24/09/2019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999F9B-F849-491F-A593-A4576DFDAF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E21029-4317-481E-BB4F-37B9116211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52E65-61E6-4C9C-BDDA-1C1AB0A446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68044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BFC80E4-5D95-4DC2-AB56-7D388520886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2411C7C-C705-43BA-8398-E57369DCF0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99B00E-CCAE-4448-8071-08405496F3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1AB7C-0043-444B-861B-51E269CBBF01}" type="datetimeFigureOut">
              <a:rPr lang="en-GB" smtClean="0"/>
              <a:t>24/09/2019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1893FB-FA67-494C-B2DB-68178045C1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DA4E41-BA69-4F1C-BE1B-D486F88A2E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52E65-61E6-4C9C-BDDA-1C1AB0A446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63110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0DFA8B-8EE4-4B1E-90DE-13A42236C9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4896F9-6DBB-49DC-8C1A-C5DF0C90B8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F2CE4E-D90F-4D06-B2A9-F41ED5F23D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1AB7C-0043-444B-861B-51E269CBBF01}" type="datetimeFigureOut">
              <a:rPr lang="en-GB" smtClean="0"/>
              <a:t>24/09/2019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B6E8D0-B078-40B1-8B38-71D1640401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3CEE4B-E707-4D20-A1AE-1866AFFBD3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52E65-61E6-4C9C-BDDA-1C1AB0A446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46265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D722F2-CB66-4E52-9B54-70AEAB783E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9E8699-D7EA-4001-8F1E-6CD45F4F2E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0F894A-3138-4F14-899E-8849125423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1AB7C-0043-444B-861B-51E269CBBF01}" type="datetimeFigureOut">
              <a:rPr lang="en-GB" smtClean="0"/>
              <a:t>24/09/2019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FD851B-6F73-41A5-89FE-5067E95EE5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2BE95A-F3D0-4B79-90E6-B7DD04AA4C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52E65-61E6-4C9C-BDDA-1C1AB0A446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18180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F8CEAD-2A1D-45B3-BDA4-47BF40707F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FB63BB-41CF-4DFB-93AE-A238400B48E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9BADCCA-F7AA-41E6-8C71-BAE5FF2A08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D7D3825-FE0F-455B-88E5-22A55D82ED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1AB7C-0043-444B-861B-51E269CBBF01}" type="datetimeFigureOut">
              <a:rPr lang="en-GB" smtClean="0"/>
              <a:t>24/09/2019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0A944A8-BA83-4DE9-9D88-B09251C60F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AE71DDB-AB1F-4571-94E9-8A464D2B92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52E65-61E6-4C9C-BDDA-1C1AB0A446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49044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1538F6-9746-4324-8819-22A758FDFF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5F30A5-563F-43B3-B769-B48AED23B6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BEC66A0-AB10-4949-B334-A7732BE2FA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C21F6AD-87B2-40CF-8449-828C763F31F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797D7EB-FC4B-44CB-B2EE-929717037C4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E789473-E5A1-49B4-B326-BF33EDF92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1AB7C-0043-444B-861B-51E269CBBF01}" type="datetimeFigureOut">
              <a:rPr lang="en-GB" smtClean="0"/>
              <a:t>24/09/2019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9C5803D-4246-4A17-8359-FBB5EAF3A1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68293F2-E132-4028-A06E-315D93D88B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52E65-61E6-4C9C-BDDA-1C1AB0A446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91531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76DEFC-D324-4C6A-950C-2FA7CF3D7F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574EA99-DA23-40B0-97E2-D8ADD1DA54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1AB7C-0043-444B-861B-51E269CBBF01}" type="datetimeFigureOut">
              <a:rPr lang="en-GB" smtClean="0"/>
              <a:t>24/09/2019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CE882B3-FEDF-4652-9441-995C89D52E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C2572E1-D6D9-4716-BAC7-9FF58424EC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52E65-61E6-4C9C-BDDA-1C1AB0A446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42252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CA49CFE-EC34-44B5-9FC4-1024FC665F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1AB7C-0043-444B-861B-51E269CBBF01}" type="datetimeFigureOut">
              <a:rPr lang="en-GB" smtClean="0"/>
              <a:t>24/09/2019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29B1C78-3867-473D-A224-0DDDD20C2A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A6FA0DB-5378-4D5D-B512-376B65167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52E65-61E6-4C9C-BDDA-1C1AB0A446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17707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AF09FA-4E75-4417-A545-57D16BCFD2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924CE7-8AFE-414C-B123-E2EFD65AE3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782E732-50CE-4E1D-B7CF-037314F49D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ADA6FF3-9CE4-49D8-A3C6-76A0B7CF0D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1AB7C-0043-444B-861B-51E269CBBF01}" type="datetimeFigureOut">
              <a:rPr lang="en-GB" smtClean="0"/>
              <a:t>24/09/2019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527F86-4F6A-4F21-A9FF-6A0A1CBF06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35AF0FA-BE1C-49A6-9195-C54D519CE8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52E65-61E6-4C9C-BDDA-1C1AB0A446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91454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524BB8-7EBB-417C-A764-43EAD4F198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62FBAA0-338B-45F6-8FCA-06BDF9CF5FF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B1C64F5-EF34-4E16-8218-B3551EA19B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C1FBAD-B7F9-447F-B2B1-87C909D876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1AB7C-0043-444B-861B-51E269CBBF01}" type="datetimeFigureOut">
              <a:rPr lang="en-GB" smtClean="0"/>
              <a:t>24/09/2019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7190AE-1B63-45B6-B258-9B1A987CFC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0C92EE2-0480-4384-9BF4-50B5909C40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52E65-61E6-4C9C-BDDA-1C1AB0A446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06866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C9754B9-2A8B-4841-9DA1-3FFB455C03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59B694-F751-4DF2-82D9-A6080C0C40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B41F36-7EB4-450C-A1D9-15C33133601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21AB7C-0043-444B-861B-51E269CBBF01}" type="datetimeFigureOut">
              <a:rPr lang="en-GB" smtClean="0"/>
              <a:t>24/09/2019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269152-B665-4F2B-BBD1-0C9391FB726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D413A6-776D-483B-A002-A94BA38434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652E65-61E6-4C9C-BDDA-1C1AB0A446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14058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psyteachr.github.io/shiny-tutorials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76C9DDE-A2EC-4D8B-9AE0-40F22D0CA395}"/>
              </a:ext>
            </a:extLst>
          </p:cNvPr>
          <p:cNvSpPr/>
          <p:nvPr/>
        </p:nvSpPr>
        <p:spPr>
          <a:xfrm>
            <a:off x="0" y="1766729"/>
            <a:ext cx="12188858" cy="3324542"/>
          </a:xfrm>
          <a:prstGeom prst="rect">
            <a:avLst/>
          </a:prstGeom>
          <a:solidFill>
            <a:srgbClr val="5094CE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D0DFFB5-AC3A-4607-B1B4-920E4D271E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821753"/>
            <a:ext cx="9144000" cy="2387600"/>
          </a:xfrm>
        </p:spPr>
        <p:txBody>
          <a:bodyPr/>
          <a:lstStyle/>
          <a:p>
            <a:r>
              <a:rPr lang="en-US" dirty="0"/>
              <a:t>Making Tools for Science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B54E249-EB5B-42E1-89F3-C44EE11364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574806"/>
            <a:ext cx="9144000" cy="1655762"/>
          </a:xfrm>
        </p:spPr>
        <p:txBody>
          <a:bodyPr>
            <a:normAutofit/>
          </a:bodyPr>
          <a:lstStyle/>
          <a:p>
            <a:r>
              <a:rPr lang="en-US" sz="2800" dirty="0" err="1"/>
              <a:t>PsyTeachR</a:t>
            </a:r>
            <a:r>
              <a:rPr lang="en-US" sz="2800" dirty="0"/>
              <a:t> Shiny Tutorials</a:t>
            </a:r>
          </a:p>
          <a:p>
            <a:r>
              <a:rPr lang="en-GB" sz="2800" dirty="0">
                <a:solidFill>
                  <a:srgbClr val="00206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https://psyteachr.github.io/shiny-tutorials/</a:t>
            </a:r>
            <a:endParaRPr lang="en-US" sz="2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20139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90C7CF-4693-467B-9450-E10352B651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036948"/>
          </a:xfrm>
          <a:solidFill>
            <a:srgbClr val="5094CE">
              <a:alpha val="50196"/>
            </a:srgbClr>
          </a:solidFill>
        </p:spPr>
        <p:txBody>
          <a:bodyPr>
            <a:normAutofit/>
          </a:bodyPr>
          <a:lstStyle/>
          <a:p>
            <a:r>
              <a:rPr lang="en-US" sz="5400" dirty="0"/>
              <a:t>    Reactivity</a:t>
            </a:r>
            <a:endParaRPr lang="en-GB" sz="5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D692A4-3A18-474D-ADA7-1BC65F4037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631050"/>
          </a:xfrm>
        </p:spPr>
        <p:txBody>
          <a:bodyPr>
            <a:normAutofit/>
          </a:bodyPr>
          <a:lstStyle/>
          <a:p>
            <a:r>
              <a:rPr lang="en-US" dirty="0"/>
              <a:t>UI is mostly static html</a:t>
            </a:r>
          </a:p>
          <a:p>
            <a:r>
              <a:rPr lang="en-GB" dirty="0"/>
              <a:t>Sometimes we want to change the UI in response to user input (or processes in server)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1733E2F2-C964-463B-96DF-1379183869CF}"/>
              </a:ext>
            </a:extLst>
          </p:cNvPr>
          <p:cNvSpPr txBox="1">
            <a:spLocks/>
          </p:cNvSpPr>
          <p:nvPr/>
        </p:nvSpPr>
        <p:spPr>
          <a:xfrm>
            <a:off x="840472" y="3591612"/>
            <a:ext cx="10515600" cy="8036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Examples</a:t>
            </a:r>
            <a:endParaRPr lang="en-GB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353F060F-5070-4DF2-9BC3-B7FD550CBFF0}"/>
              </a:ext>
            </a:extLst>
          </p:cNvPr>
          <p:cNvSpPr txBox="1">
            <a:spLocks/>
          </p:cNvSpPr>
          <p:nvPr/>
        </p:nvSpPr>
        <p:spPr>
          <a:xfrm>
            <a:off x="840472" y="4530161"/>
            <a:ext cx="10515600" cy="1962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Updating plots (e.g. number of bins)</a:t>
            </a:r>
          </a:p>
          <a:p>
            <a:r>
              <a:rPr lang="en-US" dirty="0"/>
              <a:t>Only showing relevant survey questions based on earlier responses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3296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90C7CF-4693-467B-9450-E10352B651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036948"/>
          </a:xfrm>
          <a:solidFill>
            <a:srgbClr val="5094CE">
              <a:alpha val="50196"/>
            </a:srgbClr>
          </a:solidFill>
        </p:spPr>
        <p:txBody>
          <a:bodyPr>
            <a:normAutofit/>
          </a:bodyPr>
          <a:lstStyle/>
          <a:p>
            <a:r>
              <a:rPr lang="en-US" sz="5400" dirty="0"/>
              <a:t>    How does it Work?</a:t>
            </a:r>
            <a:endParaRPr lang="en-GB" sz="54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1) Get value from user via control widget in UI</a:t>
            </a:r>
          </a:p>
        </p:txBody>
      </p:sp>
      <p:sp>
        <p:nvSpPr>
          <p:cNvPr id="7" name="Rectangle 6"/>
          <p:cNvSpPr/>
          <p:nvPr/>
        </p:nvSpPr>
        <p:spPr>
          <a:xfrm>
            <a:off x="706108" y="2812060"/>
            <a:ext cx="1077978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sliderInput</a:t>
            </a:r>
            <a:r>
              <a:rPr lang="en-GB" sz="2400" b="1" dirty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</a:p>
          <a:p>
            <a:r>
              <a:rPr lang="en-GB" sz="2400" b="1" dirty="0">
                <a:solidFill>
                  <a:srgbClr val="000080"/>
                </a:solidFill>
                <a:latin typeface="Courier New" panose="02070309020205020404" pitchFamily="49" charset="0"/>
              </a:rPr>
              <a:t>	</a:t>
            </a:r>
            <a:r>
              <a:rPr lang="en-GB" sz="2400" b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inputId</a:t>
            </a:r>
            <a:r>
              <a:rPr lang="en-GB" sz="2400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GB" sz="2400" b="1" dirty="0">
                <a:solidFill>
                  <a:srgbClr val="000080"/>
                </a:solidFill>
                <a:latin typeface="Courier New" panose="02070309020205020404" pitchFamily="49" charset="0"/>
              </a:rPr>
              <a:t>=</a:t>
            </a:r>
            <a:r>
              <a:rPr lang="en-GB" sz="2400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GB" sz="2400" b="1" dirty="0">
                <a:solidFill>
                  <a:srgbClr val="808080"/>
                </a:solidFill>
                <a:latin typeface="Courier New" panose="02070309020205020404" pitchFamily="49" charset="0"/>
              </a:rPr>
              <a:t>“</a:t>
            </a:r>
            <a:r>
              <a:rPr lang="en-GB" sz="2400" b="1" dirty="0" err="1">
                <a:solidFill>
                  <a:srgbClr val="808080"/>
                </a:solidFill>
                <a:latin typeface="Courier New" panose="02070309020205020404" pitchFamily="49" charset="0"/>
              </a:rPr>
              <a:t>n_obs</a:t>
            </a:r>
            <a:r>
              <a:rPr lang="en-GB" sz="2400" b="1" dirty="0">
                <a:solidFill>
                  <a:srgbClr val="808080"/>
                </a:solidFill>
                <a:latin typeface="Courier New" panose="02070309020205020404" pitchFamily="49" charset="0"/>
              </a:rPr>
              <a:t>"</a:t>
            </a:r>
            <a:r>
              <a:rPr lang="en-GB" sz="2400" b="1" dirty="0">
                <a:solidFill>
                  <a:srgbClr val="000000"/>
                </a:solidFill>
                <a:latin typeface="Courier New" panose="02070309020205020404" pitchFamily="49" charset="0"/>
              </a:rPr>
              <a:t>, label </a:t>
            </a:r>
            <a:r>
              <a:rPr lang="en-GB" sz="2400" b="1" dirty="0">
                <a:solidFill>
                  <a:srgbClr val="000080"/>
                </a:solidFill>
                <a:latin typeface="Courier New" panose="02070309020205020404" pitchFamily="49" charset="0"/>
              </a:rPr>
              <a:t>=</a:t>
            </a:r>
            <a:r>
              <a:rPr lang="en-GB" sz="2400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GB" sz="2400" b="1" dirty="0">
                <a:solidFill>
                  <a:srgbClr val="808080"/>
                </a:solidFill>
                <a:latin typeface="Courier New" panose="02070309020205020404" pitchFamily="49" charset="0"/>
              </a:rPr>
              <a:t>"Number of observations:"</a:t>
            </a:r>
            <a:r>
              <a:rPr lang="en-GB" sz="2400" b="1" dirty="0">
                <a:solidFill>
                  <a:srgbClr val="000000"/>
                </a:solidFill>
                <a:latin typeface="Courier New" panose="02070309020205020404" pitchFamily="49" charset="0"/>
              </a:rPr>
              <a:t>,</a:t>
            </a:r>
          </a:p>
          <a:p>
            <a:r>
              <a:rPr lang="en-GB" sz="2400" b="1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en-GB" sz="2400" b="1" dirty="0">
                <a:solidFill>
                  <a:srgbClr val="8000FF"/>
                </a:solidFill>
                <a:latin typeface="Courier New" panose="02070309020205020404" pitchFamily="49" charset="0"/>
              </a:rPr>
              <a:t>min</a:t>
            </a:r>
            <a:r>
              <a:rPr lang="en-GB" sz="2400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GB" sz="2400" b="1" dirty="0">
                <a:solidFill>
                  <a:srgbClr val="000080"/>
                </a:solidFill>
                <a:latin typeface="Courier New" panose="02070309020205020404" pitchFamily="49" charset="0"/>
              </a:rPr>
              <a:t>=</a:t>
            </a:r>
            <a:r>
              <a:rPr lang="en-GB" sz="2400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GB" sz="2400" b="1" dirty="0">
                <a:solidFill>
                  <a:srgbClr val="FF8000"/>
                </a:solidFill>
                <a:latin typeface="Courier New" panose="02070309020205020404" pitchFamily="49" charset="0"/>
              </a:rPr>
              <a:t>1</a:t>
            </a:r>
            <a:r>
              <a:rPr lang="en-GB" sz="2400" b="1" dirty="0">
                <a:solidFill>
                  <a:srgbClr val="000000"/>
                </a:solidFill>
                <a:latin typeface="Courier New" panose="02070309020205020404" pitchFamily="49" charset="0"/>
              </a:rPr>
              <a:t>, </a:t>
            </a:r>
            <a:r>
              <a:rPr lang="en-GB" sz="2400" b="1" dirty="0">
                <a:solidFill>
                  <a:srgbClr val="8000FF"/>
                </a:solidFill>
                <a:latin typeface="Courier New" panose="02070309020205020404" pitchFamily="49" charset="0"/>
              </a:rPr>
              <a:t>max</a:t>
            </a:r>
            <a:r>
              <a:rPr lang="en-GB" sz="2400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GB" sz="2400" b="1" dirty="0">
                <a:solidFill>
                  <a:srgbClr val="000080"/>
                </a:solidFill>
                <a:latin typeface="Courier New" panose="02070309020205020404" pitchFamily="49" charset="0"/>
              </a:rPr>
              <a:t>=</a:t>
            </a:r>
            <a:r>
              <a:rPr lang="en-GB" sz="2400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GB" sz="2400" b="1" dirty="0">
                <a:solidFill>
                  <a:srgbClr val="FF8000"/>
                </a:solidFill>
                <a:latin typeface="Courier New" panose="02070309020205020404" pitchFamily="49" charset="0"/>
              </a:rPr>
              <a:t>1000</a:t>
            </a:r>
            <a:r>
              <a:rPr lang="en-GB" sz="2400" b="1" dirty="0">
                <a:solidFill>
                  <a:srgbClr val="000000"/>
                </a:solidFill>
                <a:latin typeface="Courier New" panose="02070309020205020404" pitchFamily="49" charset="0"/>
              </a:rPr>
              <a:t>, value </a:t>
            </a:r>
            <a:r>
              <a:rPr lang="en-GB" sz="2400" b="1" dirty="0">
                <a:solidFill>
                  <a:srgbClr val="000080"/>
                </a:solidFill>
                <a:latin typeface="Courier New" panose="02070309020205020404" pitchFamily="49" charset="0"/>
              </a:rPr>
              <a:t>=</a:t>
            </a:r>
            <a:r>
              <a:rPr lang="en-GB" sz="2400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GB" sz="2400" b="1" dirty="0">
                <a:solidFill>
                  <a:srgbClr val="FF8000"/>
                </a:solidFill>
                <a:latin typeface="Courier New" panose="02070309020205020404" pitchFamily="49" charset="0"/>
              </a:rPr>
              <a:t>300</a:t>
            </a:r>
          </a:p>
          <a:p>
            <a:r>
              <a:rPr lang="en-GB" sz="2400" b="1" dirty="0">
                <a:solidFill>
                  <a:srgbClr val="000080"/>
                </a:solidFill>
                <a:latin typeface="Courier New" panose="02070309020205020404" pitchFamily="49" charset="0"/>
              </a:rPr>
              <a:t>)</a:t>
            </a:r>
            <a:endParaRPr lang="en-GB" sz="2400" b="1" dirty="0">
              <a:effectLst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4749551"/>
            <a:ext cx="7477664" cy="1879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45830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90C7CF-4693-467B-9450-E10352B651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036948"/>
          </a:xfrm>
          <a:solidFill>
            <a:srgbClr val="5094CE">
              <a:alpha val="50196"/>
            </a:srgbClr>
          </a:solidFill>
        </p:spPr>
        <p:txBody>
          <a:bodyPr>
            <a:normAutofit/>
          </a:bodyPr>
          <a:lstStyle/>
          <a:p>
            <a:r>
              <a:rPr lang="en-US" sz="5400" dirty="0"/>
              <a:t>    How does it Work?</a:t>
            </a:r>
            <a:endParaRPr lang="en-GB" sz="54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2) Create output object in server</a:t>
            </a:r>
          </a:p>
        </p:txBody>
      </p:sp>
      <p:sp>
        <p:nvSpPr>
          <p:cNvPr id="7" name="Rectangle 6"/>
          <p:cNvSpPr/>
          <p:nvPr/>
        </p:nvSpPr>
        <p:spPr>
          <a:xfrm>
            <a:off x="838200" y="2786181"/>
            <a:ext cx="105156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output</a:t>
            </a:r>
            <a:r>
              <a:rPr lang="en-GB" sz="2400" b="1" dirty="0" err="1">
                <a:solidFill>
                  <a:srgbClr val="000080"/>
                </a:solidFill>
                <a:latin typeface="Courier New" panose="02070309020205020404" pitchFamily="49" charset="0"/>
              </a:rPr>
              <a:t>$</a:t>
            </a:r>
            <a:r>
              <a:rPr lang="en-GB" sz="2400" b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normal_plot</a:t>
            </a:r>
            <a:r>
              <a:rPr lang="en-GB" sz="2400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GB" sz="2400" b="1" dirty="0">
                <a:solidFill>
                  <a:srgbClr val="000080"/>
                </a:solidFill>
                <a:latin typeface="Courier New" panose="02070309020205020404" pitchFamily="49" charset="0"/>
              </a:rPr>
              <a:t>&lt;-</a:t>
            </a:r>
            <a:r>
              <a:rPr lang="en-GB" sz="2400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GB" sz="2400" b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renderPlot</a:t>
            </a:r>
            <a:r>
              <a:rPr lang="en-GB" sz="2400" b="1" dirty="0">
                <a:solidFill>
                  <a:srgbClr val="000080"/>
                </a:solidFill>
                <a:latin typeface="Courier New" panose="02070309020205020404" pitchFamily="49" charset="0"/>
              </a:rPr>
              <a:t>({</a:t>
            </a:r>
            <a:endParaRPr lang="en-GB" sz="2400" b="1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GB" sz="2400" b="1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en-GB" sz="2400" b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input</a:t>
            </a:r>
            <a:r>
              <a:rPr lang="en-GB" sz="2400" b="1" dirty="0" err="1">
                <a:solidFill>
                  <a:srgbClr val="000080"/>
                </a:solidFill>
                <a:latin typeface="Courier New" panose="02070309020205020404" pitchFamily="49" charset="0"/>
              </a:rPr>
              <a:t>$</a:t>
            </a:r>
            <a:r>
              <a:rPr lang="en-GB" sz="2400" b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n_obs</a:t>
            </a:r>
            <a:r>
              <a:rPr lang="en-GB" sz="2400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GB" sz="2400" b="1" dirty="0">
                <a:solidFill>
                  <a:srgbClr val="804000"/>
                </a:solidFill>
                <a:latin typeface="Courier New" panose="02070309020205020404" pitchFamily="49" charset="0"/>
              </a:rPr>
              <a:t>%&gt;%</a:t>
            </a:r>
          </a:p>
          <a:p>
            <a:r>
              <a:rPr lang="en-GB" sz="2400" b="1" dirty="0">
                <a:solidFill>
                  <a:srgbClr val="804000"/>
                </a:solidFill>
                <a:latin typeface="Courier New" panose="02070309020205020404" pitchFamily="49" charset="0"/>
              </a:rPr>
              <a:t>		</a:t>
            </a:r>
            <a:r>
              <a:rPr lang="en-GB" sz="2400" b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rnorm</a:t>
            </a:r>
            <a:r>
              <a:rPr lang="en-GB" sz="2400" b="1" dirty="0">
                <a:solidFill>
                  <a:srgbClr val="000000"/>
                </a:solidFill>
                <a:latin typeface="Courier New" panose="02070309020205020404" pitchFamily="49" charset="0"/>
              </a:rPr>
              <a:t>()</a:t>
            </a:r>
            <a:r>
              <a:rPr lang="en-GB" sz="2400" b="1" dirty="0">
                <a:solidFill>
                  <a:srgbClr val="804000"/>
                </a:solidFill>
                <a:latin typeface="Courier New" panose="02070309020205020404" pitchFamily="49" charset="0"/>
              </a:rPr>
              <a:t> %&gt;%</a:t>
            </a:r>
            <a:endParaRPr lang="en-GB" sz="2400" b="1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GB" sz="2400" b="1" dirty="0">
                <a:solidFill>
                  <a:srgbClr val="000000"/>
                </a:solidFill>
                <a:latin typeface="Courier New" panose="02070309020205020404" pitchFamily="49" charset="0"/>
              </a:rPr>
              <a:t>		</a:t>
            </a:r>
            <a:r>
              <a:rPr lang="en-GB" sz="2400" b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enframe</a:t>
            </a:r>
            <a:r>
              <a:rPr lang="en-GB" sz="2400" b="1" dirty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en-GB" sz="2400" b="1" dirty="0">
                <a:solidFill>
                  <a:srgbClr val="000000"/>
                </a:solidFill>
                <a:latin typeface="Courier New" panose="02070309020205020404" pitchFamily="49" charset="0"/>
              </a:rPr>
              <a:t>value </a:t>
            </a:r>
            <a:r>
              <a:rPr lang="en-GB" sz="2400" b="1" dirty="0">
                <a:solidFill>
                  <a:srgbClr val="000080"/>
                </a:solidFill>
                <a:latin typeface="Courier New" panose="02070309020205020404" pitchFamily="49" charset="0"/>
              </a:rPr>
              <a:t>=</a:t>
            </a:r>
            <a:r>
              <a:rPr lang="en-GB" sz="2400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GB" sz="2400" b="1" dirty="0">
                <a:solidFill>
                  <a:srgbClr val="808080"/>
                </a:solidFill>
                <a:latin typeface="Courier New" panose="02070309020205020404" pitchFamily="49" charset="0"/>
              </a:rPr>
              <a:t>"</a:t>
            </a:r>
            <a:r>
              <a:rPr lang="en-GB" sz="2400" b="1" dirty="0" err="1">
                <a:solidFill>
                  <a:srgbClr val="808080"/>
                </a:solidFill>
                <a:latin typeface="Courier New" panose="02070309020205020404" pitchFamily="49" charset="0"/>
              </a:rPr>
              <a:t>obs_val</a:t>
            </a:r>
            <a:r>
              <a:rPr lang="en-GB" sz="2400" b="1" dirty="0">
                <a:solidFill>
                  <a:srgbClr val="808080"/>
                </a:solidFill>
                <a:latin typeface="Courier New" panose="02070309020205020404" pitchFamily="49" charset="0"/>
              </a:rPr>
              <a:t>"</a:t>
            </a:r>
            <a:r>
              <a:rPr lang="en-GB" sz="2400" b="1" dirty="0">
                <a:solidFill>
                  <a:srgbClr val="000080"/>
                </a:solidFill>
                <a:latin typeface="Courier New" panose="02070309020205020404" pitchFamily="49" charset="0"/>
              </a:rPr>
              <a:t>)</a:t>
            </a:r>
            <a:r>
              <a:rPr lang="en-GB" sz="2400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GB" sz="2400" b="1" dirty="0">
                <a:solidFill>
                  <a:srgbClr val="804000"/>
                </a:solidFill>
                <a:latin typeface="Courier New" panose="02070309020205020404" pitchFamily="49" charset="0"/>
              </a:rPr>
              <a:t>%&gt;%</a:t>
            </a:r>
            <a:endParaRPr lang="en-GB" sz="2400" b="1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GB" sz="2400" b="1" dirty="0">
                <a:solidFill>
                  <a:srgbClr val="000000"/>
                </a:solidFill>
                <a:latin typeface="Courier New" panose="02070309020205020404" pitchFamily="49" charset="0"/>
              </a:rPr>
              <a:t>		</a:t>
            </a:r>
            <a:r>
              <a:rPr lang="en-GB" sz="2400" b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ggplot</a:t>
            </a:r>
            <a:r>
              <a:rPr lang="en-GB" sz="2400" b="1" dirty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en-GB" sz="2400" b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aes</a:t>
            </a:r>
            <a:r>
              <a:rPr lang="en-GB" sz="2400" b="1" dirty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en-GB" sz="2400" b="1" dirty="0">
                <a:solidFill>
                  <a:srgbClr val="000000"/>
                </a:solidFill>
                <a:latin typeface="Courier New" panose="02070309020205020404" pitchFamily="49" charset="0"/>
              </a:rPr>
              <a:t>x </a:t>
            </a:r>
            <a:r>
              <a:rPr lang="en-GB" sz="2400" b="1" dirty="0">
                <a:solidFill>
                  <a:srgbClr val="000080"/>
                </a:solidFill>
                <a:latin typeface="Courier New" panose="02070309020205020404" pitchFamily="49" charset="0"/>
              </a:rPr>
              <a:t>=</a:t>
            </a:r>
            <a:r>
              <a:rPr lang="en-GB" sz="2400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GB" sz="2400" b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obs_val</a:t>
            </a:r>
            <a:r>
              <a:rPr lang="en-GB" sz="2400" b="1" dirty="0">
                <a:solidFill>
                  <a:srgbClr val="000080"/>
                </a:solidFill>
                <a:latin typeface="Courier New" panose="02070309020205020404" pitchFamily="49" charset="0"/>
              </a:rPr>
              <a:t>))</a:t>
            </a:r>
            <a:r>
              <a:rPr lang="en-GB" sz="2400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GB" sz="2400" b="1" dirty="0">
                <a:solidFill>
                  <a:srgbClr val="000080"/>
                </a:solidFill>
                <a:latin typeface="Courier New" panose="02070309020205020404" pitchFamily="49" charset="0"/>
              </a:rPr>
              <a:t>+</a:t>
            </a:r>
            <a:endParaRPr lang="en-GB" sz="2400" b="1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GB" sz="2400" b="1" dirty="0">
                <a:solidFill>
                  <a:srgbClr val="000000"/>
                </a:solidFill>
                <a:latin typeface="Courier New" panose="02070309020205020404" pitchFamily="49" charset="0"/>
              </a:rPr>
              <a:t>		</a:t>
            </a:r>
            <a:r>
              <a:rPr lang="en-GB" sz="2400" b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geom_density</a:t>
            </a:r>
            <a:r>
              <a:rPr lang="en-GB" sz="2400" b="1" dirty="0">
                <a:solidFill>
                  <a:srgbClr val="000080"/>
                </a:solidFill>
                <a:latin typeface="Courier New" panose="02070309020205020404" pitchFamily="49" charset="0"/>
              </a:rPr>
              <a:t>()</a:t>
            </a:r>
            <a:endParaRPr lang="en-GB" sz="2400" b="1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GB" sz="2400" b="1" dirty="0">
                <a:solidFill>
                  <a:srgbClr val="000080"/>
                </a:solidFill>
                <a:latin typeface="Courier New" panose="02070309020205020404" pitchFamily="49" charset="0"/>
              </a:rPr>
              <a:t>})</a:t>
            </a:r>
            <a:endParaRPr lang="en-GB" sz="2400" b="1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0734974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90C7CF-4693-467B-9450-E10352B651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036948"/>
          </a:xfrm>
          <a:solidFill>
            <a:srgbClr val="5094CE">
              <a:alpha val="50196"/>
            </a:srgbClr>
          </a:solidFill>
        </p:spPr>
        <p:txBody>
          <a:bodyPr>
            <a:normAutofit/>
          </a:bodyPr>
          <a:lstStyle/>
          <a:p>
            <a:r>
              <a:rPr lang="en-US" sz="5400" dirty="0"/>
              <a:t>    How does it Work?</a:t>
            </a:r>
            <a:endParaRPr lang="en-GB" sz="54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3) Render in UI</a:t>
            </a:r>
          </a:p>
        </p:txBody>
      </p:sp>
      <p:sp>
        <p:nvSpPr>
          <p:cNvPr id="7" name="Rectangle 6"/>
          <p:cNvSpPr/>
          <p:nvPr/>
        </p:nvSpPr>
        <p:spPr>
          <a:xfrm>
            <a:off x="838200" y="2725796"/>
            <a:ext cx="10515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plotOutput</a:t>
            </a:r>
            <a:r>
              <a:rPr lang="en-GB" sz="2400" b="1" dirty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en-GB" sz="2400" b="1" dirty="0">
                <a:solidFill>
                  <a:srgbClr val="808080"/>
                </a:solidFill>
                <a:latin typeface="Courier New" panose="02070309020205020404" pitchFamily="49" charset="0"/>
              </a:rPr>
              <a:t>"</a:t>
            </a:r>
            <a:r>
              <a:rPr lang="en-GB" sz="2400" b="1" dirty="0" err="1">
                <a:solidFill>
                  <a:srgbClr val="808080"/>
                </a:solidFill>
                <a:latin typeface="Courier New" panose="02070309020205020404" pitchFamily="49" charset="0"/>
              </a:rPr>
              <a:t>normal_plot</a:t>
            </a:r>
            <a:r>
              <a:rPr lang="en-GB" sz="2400" b="1" dirty="0">
                <a:solidFill>
                  <a:srgbClr val="808080"/>
                </a:solidFill>
                <a:latin typeface="Courier New" panose="02070309020205020404" pitchFamily="49" charset="0"/>
              </a:rPr>
              <a:t>"</a:t>
            </a:r>
            <a:r>
              <a:rPr lang="en-GB" sz="2400" b="1" dirty="0">
                <a:solidFill>
                  <a:srgbClr val="000080"/>
                </a:solidFill>
                <a:latin typeface="Courier New" panose="02070309020205020404" pitchFamily="49" charset="0"/>
              </a:rPr>
              <a:t>)</a:t>
            </a:r>
            <a:endParaRPr lang="en-GB" sz="2400" b="1" dirty="0">
              <a:effectLst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3632908"/>
            <a:ext cx="10058400" cy="2979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02016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90C7CF-4693-467B-9450-E10352B651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036948"/>
          </a:xfrm>
          <a:solidFill>
            <a:srgbClr val="5094CE">
              <a:alpha val="50196"/>
            </a:srgbClr>
          </a:solidFill>
        </p:spPr>
        <p:txBody>
          <a:bodyPr>
            <a:normAutofit/>
          </a:bodyPr>
          <a:lstStyle/>
          <a:p>
            <a:r>
              <a:rPr lang="en-US" sz="5400" dirty="0"/>
              <a:t>    How does it Work?</a:t>
            </a:r>
            <a:endParaRPr lang="en-GB" sz="5400" dirty="0"/>
          </a:p>
        </p:txBody>
      </p:sp>
      <p:sp>
        <p:nvSpPr>
          <p:cNvPr id="3" name="Rectangle 2"/>
          <p:cNvSpPr/>
          <p:nvPr/>
        </p:nvSpPr>
        <p:spPr>
          <a:xfrm>
            <a:off x="838200" y="1825625"/>
            <a:ext cx="64312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4000" dirty="0"/>
              <a:t>UI</a:t>
            </a:r>
          </a:p>
        </p:txBody>
      </p:sp>
      <p:sp>
        <p:nvSpPr>
          <p:cNvPr id="8" name="Rectangle 7"/>
          <p:cNvSpPr/>
          <p:nvPr/>
        </p:nvSpPr>
        <p:spPr>
          <a:xfrm>
            <a:off x="6096000" y="1825625"/>
            <a:ext cx="152131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4000" dirty="0"/>
              <a:t>Server</a:t>
            </a:r>
          </a:p>
        </p:txBody>
      </p:sp>
      <p:sp>
        <p:nvSpPr>
          <p:cNvPr id="9" name="Rectangle 8"/>
          <p:cNvSpPr/>
          <p:nvPr/>
        </p:nvSpPr>
        <p:spPr>
          <a:xfrm>
            <a:off x="838200" y="2882024"/>
            <a:ext cx="4031873" cy="13234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>
            <a:spAutoFit/>
          </a:bodyPr>
          <a:lstStyle/>
          <a:p>
            <a:r>
              <a:rPr lang="en-GB" sz="2000" b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sliderInput</a:t>
            </a:r>
            <a:r>
              <a:rPr lang="en-GB" sz="2000" b="1" dirty="0">
                <a:solidFill>
                  <a:srgbClr val="3A3A7A"/>
                </a:solidFill>
                <a:latin typeface="Courier New" panose="02070309020205020404" pitchFamily="49" charset="0"/>
              </a:rPr>
              <a:t>(</a:t>
            </a:r>
          </a:p>
          <a:p>
            <a:r>
              <a:rPr lang="en-GB" sz="2000" b="1" dirty="0">
                <a:solidFill>
                  <a:srgbClr val="000080"/>
                </a:solidFill>
                <a:latin typeface="Courier New" panose="02070309020205020404" pitchFamily="49" charset="0"/>
              </a:rPr>
              <a:t>	</a:t>
            </a:r>
            <a:r>
              <a:rPr lang="en-GB" sz="2000" b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inputId</a:t>
            </a: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GB" sz="2000" b="1" dirty="0">
                <a:solidFill>
                  <a:srgbClr val="000080"/>
                </a:solidFill>
                <a:latin typeface="Courier New" panose="02070309020205020404" pitchFamily="49" charset="0"/>
              </a:rPr>
              <a:t>=</a:t>
            </a: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GB" sz="2000" b="1" dirty="0">
                <a:solidFill>
                  <a:srgbClr val="808080"/>
                </a:solidFill>
                <a:latin typeface="Courier New" panose="02070309020205020404" pitchFamily="49" charset="0"/>
              </a:rPr>
              <a:t>“</a:t>
            </a:r>
            <a:r>
              <a:rPr lang="en-GB" sz="2000" b="1" dirty="0" err="1">
                <a:solidFill>
                  <a:srgbClr val="808080"/>
                </a:solidFill>
                <a:latin typeface="Courier New" panose="02070309020205020404" pitchFamily="49" charset="0"/>
              </a:rPr>
              <a:t>n_obs</a:t>
            </a:r>
            <a:r>
              <a:rPr lang="en-GB" sz="2000" b="1" dirty="0">
                <a:solidFill>
                  <a:srgbClr val="808080"/>
                </a:solidFill>
                <a:latin typeface="Courier New" panose="02070309020205020404" pitchFamily="49" charset="0"/>
              </a:rPr>
              <a:t>"</a:t>
            </a: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</a:rPr>
              <a:t>,</a:t>
            </a:r>
          </a:p>
          <a:p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en-GB" sz="2000" b="1" dirty="0">
                <a:latin typeface="Courier New" panose="02070309020205020404" pitchFamily="49" charset="0"/>
              </a:rPr>
              <a:t>...</a:t>
            </a:r>
          </a:p>
          <a:p>
            <a:r>
              <a:rPr lang="en-GB" sz="2000" b="1" dirty="0">
                <a:solidFill>
                  <a:srgbClr val="000080"/>
                </a:solidFill>
                <a:latin typeface="Courier New" panose="02070309020205020404" pitchFamily="49" charset="0"/>
              </a:rPr>
              <a:t>)</a:t>
            </a:r>
          </a:p>
        </p:txBody>
      </p:sp>
      <p:sp>
        <p:nvSpPr>
          <p:cNvPr id="10" name="Rectangle 9"/>
          <p:cNvSpPr/>
          <p:nvPr/>
        </p:nvSpPr>
        <p:spPr>
          <a:xfrm>
            <a:off x="6096000" y="3856115"/>
            <a:ext cx="5416868" cy="13234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>
            <a:spAutoFit/>
          </a:bodyPr>
          <a:lstStyle/>
          <a:p>
            <a:r>
              <a:rPr lang="en-GB" sz="2000" b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output</a:t>
            </a:r>
            <a:r>
              <a:rPr lang="en-GB" sz="2000" b="1" dirty="0" err="1">
                <a:solidFill>
                  <a:srgbClr val="000080"/>
                </a:solidFill>
                <a:latin typeface="Courier New" panose="02070309020205020404" pitchFamily="49" charset="0"/>
              </a:rPr>
              <a:t>$</a:t>
            </a:r>
            <a:r>
              <a:rPr lang="en-GB" sz="2000" b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normal_plot</a:t>
            </a: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GB" sz="2000" b="1" dirty="0">
                <a:solidFill>
                  <a:srgbClr val="000080"/>
                </a:solidFill>
                <a:latin typeface="Courier New" panose="02070309020205020404" pitchFamily="49" charset="0"/>
              </a:rPr>
              <a:t>&lt;-</a:t>
            </a: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GB" sz="2000" b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renderPlot</a:t>
            </a:r>
            <a:r>
              <a:rPr lang="en-GB" sz="2000" b="1" dirty="0">
                <a:solidFill>
                  <a:srgbClr val="000080"/>
                </a:solidFill>
                <a:latin typeface="Courier New" panose="02070309020205020404" pitchFamily="49" charset="0"/>
              </a:rPr>
              <a:t>({</a:t>
            </a:r>
          </a:p>
          <a:p>
            <a:r>
              <a:rPr lang="en-GB" sz="2000" b="1" dirty="0">
                <a:solidFill>
                  <a:srgbClr val="000080"/>
                </a:solidFill>
                <a:latin typeface="Courier New" panose="02070309020205020404" pitchFamily="49" charset="0"/>
              </a:rPr>
              <a:t>	</a:t>
            </a:r>
            <a:r>
              <a:rPr lang="en-GB" sz="2000" b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input</a:t>
            </a:r>
            <a:r>
              <a:rPr lang="en-GB" sz="2000" b="1" dirty="0" err="1">
                <a:solidFill>
                  <a:srgbClr val="000080"/>
                </a:solidFill>
                <a:latin typeface="Courier New" panose="02070309020205020404" pitchFamily="49" charset="0"/>
              </a:rPr>
              <a:t>$</a:t>
            </a:r>
            <a:r>
              <a:rPr lang="en-GB" sz="2000" b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n_obs</a:t>
            </a: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GB" sz="2000" b="1" dirty="0">
                <a:solidFill>
                  <a:srgbClr val="804000"/>
                </a:solidFill>
                <a:latin typeface="Courier New" panose="02070309020205020404" pitchFamily="49" charset="0"/>
              </a:rPr>
              <a:t>%&gt;%</a:t>
            </a:r>
          </a:p>
          <a:p>
            <a:r>
              <a:rPr lang="en-GB" sz="2000" b="1" dirty="0">
                <a:solidFill>
                  <a:srgbClr val="804000"/>
                </a:solidFill>
                <a:latin typeface="Courier New" panose="02070309020205020404" pitchFamily="49" charset="0"/>
              </a:rPr>
              <a:t>		</a:t>
            </a:r>
            <a:r>
              <a:rPr lang="en-GB" sz="2000" b="1" dirty="0">
                <a:latin typeface="Courier New" panose="02070309020205020404" pitchFamily="49" charset="0"/>
              </a:rPr>
              <a:t>...</a:t>
            </a:r>
            <a:endParaRPr lang="en-GB" sz="2000" b="1" dirty="0">
              <a:solidFill>
                <a:srgbClr val="804000"/>
              </a:solidFill>
              <a:latin typeface="Courier New" panose="02070309020205020404" pitchFamily="49" charset="0"/>
            </a:endParaRPr>
          </a:p>
          <a:p>
            <a:r>
              <a:rPr lang="en-GB" sz="2000" b="1" dirty="0">
                <a:solidFill>
                  <a:srgbClr val="000080"/>
                </a:solidFill>
                <a:latin typeface="Courier New" panose="02070309020205020404" pitchFamily="49" charset="0"/>
              </a:rPr>
              <a:t>})</a:t>
            </a:r>
            <a:endParaRPr lang="en-GB" sz="2000" b="1" dirty="0">
              <a:solidFill>
                <a:srgbClr val="000000"/>
              </a:solidFill>
              <a:latin typeface="Courier New" panose="02070309020205020404" pitchFamily="49" charset="0"/>
            </a:endParaRPr>
          </a:p>
        </p:txBody>
      </p:sp>
      <p:cxnSp>
        <p:nvCxnSpPr>
          <p:cNvPr id="12" name="Straight Arrow Connector 11"/>
          <p:cNvCxnSpPr>
            <a:stCxn id="9" idx="3"/>
          </p:cNvCxnSpPr>
          <p:nvPr/>
        </p:nvCxnSpPr>
        <p:spPr>
          <a:xfrm>
            <a:off x="4870073" y="3543744"/>
            <a:ext cx="1159791" cy="834843"/>
          </a:xfrm>
          <a:prstGeom prst="straightConnector1">
            <a:avLst/>
          </a:prstGeom>
          <a:ln w="5715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838200" y="5328847"/>
            <a:ext cx="4031873" cy="40011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anchor="ctr">
            <a:spAutoFit/>
          </a:bodyPr>
          <a:lstStyle/>
          <a:p>
            <a:r>
              <a:rPr lang="en-GB" sz="2000" b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plotOutput</a:t>
            </a:r>
            <a:r>
              <a:rPr lang="en-GB" sz="2000" b="1" dirty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en-GB" sz="2000" b="1" dirty="0">
                <a:solidFill>
                  <a:srgbClr val="808080"/>
                </a:solidFill>
                <a:latin typeface="Courier New" panose="02070309020205020404" pitchFamily="49" charset="0"/>
              </a:rPr>
              <a:t>"</a:t>
            </a:r>
            <a:r>
              <a:rPr lang="en-GB" sz="2000" b="1" dirty="0" err="1">
                <a:solidFill>
                  <a:srgbClr val="808080"/>
                </a:solidFill>
                <a:latin typeface="Courier New" panose="02070309020205020404" pitchFamily="49" charset="0"/>
              </a:rPr>
              <a:t>normal_plot</a:t>
            </a:r>
            <a:r>
              <a:rPr lang="en-GB" sz="2000" b="1" dirty="0">
                <a:solidFill>
                  <a:srgbClr val="808080"/>
                </a:solidFill>
                <a:latin typeface="Courier New" panose="02070309020205020404" pitchFamily="49" charset="0"/>
              </a:rPr>
              <a:t>"</a:t>
            </a:r>
            <a:r>
              <a:rPr lang="en-GB" sz="2000" b="1" dirty="0">
                <a:solidFill>
                  <a:srgbClr val="000080"/>
                </a:solidFill>
                <a:latin typeface="Courier New" panose="02070309020205020404" pitchFamily="49" charset="0"/>
              </a:rPr>
              <a:t>)</a:t>
            </a:r>
          </a:p>
        </p:txBody>
      </p:sp>
      <p:cxnSp>
        <p:nvCxnSpPr>
          <p:cNvPr id="14" name="Straight Arrow Connector 13"/>
          <p:cNvCxnSpPr>
            <a:endCxn id="13" idx="3"/>
          </p:cNvCxnSpPr>
          <p:nvPr/>
        </p:nvCxnSpPr>
        <p:spPr>
          <a:xfrm flipH="1">
            <a:off x="4870073" y="4553976"/>
            <a:ext cx="1159791" cy="974926"/>
          </a:xfrm>
          <a:prstGeom prst="straightConnector1">
            <a:avLst/>
          </a:prstGeom>
          <a:ln w="5715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865498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90C7CF-4693-467B-9450-E10352B651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036948"/>
          </a:xfrm>
          <a:solidFill>
            <a:srgbClr val="5094CE">
              <a:alpha val="50196"/>
            </a:srgbClr>
          </a:solidFill>
        </p:spPr>
        <p:txBody>
          <a:bodyPr>
            <a:normAutofit/>
          </a:bodyPr>
          <a:lstStyle/>
          <a:p>
            <a:r>
              <a:rPr lang="en-US" sz="5400" dirty="0"/>
              <a:t>    Render &amp; Output Functions</a:t>
            </a:r>
            <a:endParaRPr lang="en-GB" sz="54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107356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Different reactive output functions exist for different kinds of object.</a:t>
            </a:r>
          </a:p>
          <a:p>
            <a:pPr marL="0" indent="0">
              <a:buNone/>
            </a:pPr>
            <a:r>
              <a:rPr lang="en-GB" dirty="0"/>
              <a:t>These tell UI what to do with the data it receives from server.</a:t>
            </a:r>
          </a:p>
        </p:txBody>
      </p:sp>
      <p:sp>
        <p:nvSpPr>
          <p:cNvPr id="5" name="Content Placeholder 5"/>
          <p:cNvSpPr txBox="1">
            <a:spLocks/>
          </p:cNvSpPr>
          <p:nvPr/>
        </p:nvSpPr>
        <p:spPr>
          <a:xfrm>
            <a:off x="6096000" y="3429000"/>
            <a:ext cx="5257800" cy="2764410"/>
          </a:xfrm>
          <a:prstGeom prst="rect">
            <a:avLst/>
          </a:prstGeom>
        </p:spPr>
        <p:txBody>
          <a:bodyPr vert="horz" lIns="91440" tIns="45720" rIns="91440" bIns="45720" numCol="1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plotOutput</a:t>
            </a:r>
            <a:r>
              <a:rPr lang="en-GB" b="1" dirty="0">
                <a:solidFill>
                  <a:srgbClr val="3A3A7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r>
              <a:rPr lang="en-GB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dataTableOutput</a:t>
            </a:r>
            <a:r>
              <a:rPr lang="en-GB" b="1" dirty="0">
                <a:solidFill>
                  <a:srgbClr val="3A3A7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r>
              <a:rPr lang="en-GB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imageOutput</a:t>
            </a:r>
            <a:r>
              <a:rPr lang="en-GB" b="1" dirty="0">
                <a:solidFill>
                  <a:srgbClr val="3A3A7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r>
              <a:rPr lang="en-GB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textOutput</a:t>
            </a:r>
            <a:r>
              <a:rPr lang="en-GB" b="1" dirty="0">
                <a:solidFill>
                  <a:srgbClr val="3A3A7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r>
              <a:rPr lang="en-GB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htmlOutput</a:t>
            </a:r>
            <a:r>
              <a:rPr lang="en-GB" b="1" dirty="0">
                <a:solidFill>
                  <a:srgbClr val="3A3A7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r>
              <a:rPr lang="en-GB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uiOutput</a:t>
            </a:r>
            <a:r>
              <a:rPr lang="en-GB" b="1" dirty="0">
                <a:solidFill>
                  <a:srgbClr val="3A3A7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</p:txBody>
      </p:sp>
      <p:sp>
        <p:nvSpPr>
          <p:cNvPr id="7" name="Content Placeholder 5">
            <a:extLst>
              <a:ext uri="{FF2B5EF4-FFF2-40B4-BE49-F238E27FC236}">
                <a16:creationId xmlns:a16="http://schemas.microsoft.com/office/drawing/2014/main" id="{872BBFDF-7421-44AF-B9E8-CAC865E0B98B}"/>
              </a:ext>
            </a:extLst>
          </p:cNvPr>
          <p:cNvSpPr txBox="1">
            <a:spLocks/>
          </p:cNvSpPr>
          <p:nvPr/>
        </p:nvSpPr>
        <p:spPr>
          <a:xfrm>
            <a:off x="838200" y="3429000"/>
            <a:ext cx="5257800" cy="2764410"/>
          </a:xfrm>
          <a:prstGeom prst="rect">
            <a:avLst/>
          </a:prstGeom>
        </p:spPr>
        <p:txBody>
          <a:bodyPr vert="horz" lIns="91440" tIns="45720" rIns="91440" bIns="45720" numCol="1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renderPlot</a:t>
            </a:r>
            <a:r>
              <a:rPr lang="en-GB" b="1" dirty="0">
                <a:solidFill>
                  <a:srgbClr val="3A3A7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r>
              <a:rPr lang="en-GB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renderDataTable</a:t>
            </a:r>
            <a:r>
              <a:rPr lang="en-GB" b="1" dirty="0">
                <a:solidFill>
                  <a:srgbClr val="3A3A7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r>
              <a:rPr lang="en-GB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renderImage</a:t>
            </a:r>
            <a:r>
              <a:rPr lang="en-GB" b="1" dirty="0">
                <a:solidFill>
                  <a:srgbClr val="3A3A7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r>
              <a:rPr lang="en-GB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renderText</a:t>
            </a:r>
            <a:r>
              <a:rPr lang="en-GB" b="1" dirty="0">
                <a:solidFill>
                  <a:srgbClr val="3A3A7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r>
              <a:rPr lang="en-GB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renderUI</a:t>
            </a:r>
            <a:r>
              <a:rPr lang="en-GB" b="1" dirty="0">
                <a:solidFill>
                  <a:srgbClr val="3A3A7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r>
              <a:rPr lang="en-GB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renderUI</a:t>
            </a:r>
            <a:r>
              <a:rPr lang="en-GB" b="1" dirty="0">
                <a:solidFill>
                  <a:srgbClr val="3A3A7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</p:txBody>
      </p:sp>
    </p:spTree>
    <p:extLst>
      <p:ext uri="{BB962C8B-B14F-4D97-AF65-F5344CB8AC3E}">
        <p14:creationId xmlns:p14="http://schemas.microsoft.com/office/powerpoint/2010/main" val="36952321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90C7CF-4693-467B-9450-E10352B651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036948"/>
          </a:xfrm>
          <a:solidFill>
            <a:srgbClr val="5094CE">
              <a:alpha val="50196"/>
            </a:srgbClr>
          </a:solidFill>
        </p:spPr>
        <p:txBody>
          <a:bodyPr>
            <a:normAutofit/>
          </a:bodyPr>
          <a:lstStyle/>
          <a:p>
            <a:r>
              <a:rPr lang="en-US" sz="5400" dirty="0"/>
              <a:t>    </a:t>
            </a:r>
            <a:r>
              <a:rPr lang="en-US" sz="5400" dirty="0" err="1"/>
              <a:t>shinydashboard</a:t>
            </a:r>
            <a:endParaRPr lang="en-GB" sz="54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529386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Professional-looking UIs with minimal code.</a:t>
            </a:r>
          </a:p>
        </p:txBody>
      </p:sp>
      <p:pic>
        <p:nvPicPr>
          <p:cNvPr id="2050" name="Picture 2" descr="Twin Cities Bus ap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143688"/>
            <a:ext cx="3131089" cy="29858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RAN dashboar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2711" y="3143688"/>
            <a:ext cx="3131089" cy="28091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9030" y="3118065"/>
            <a:ext cx="3593939" cy="28347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73542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90C7CF-4693-467B-9450-E10352B651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036948"/>
          </a:xfrm>
          <a:solidFill>
            <a:srgbClr val="5094CE">
              <a:alpha val="50196"/>
            </a:srgbClr>
          </a:solidFill>
        </p:spPr>
        <p:txBody>
          <a:bodyPr>
            <a:normAutofit/>
          </a:bodyPr>
          <a:lstStyle/>
          <a:p>
            <a:r>
              <a:rPr lang="en-US" sz="5400" dirty="0"/>
              <a:t>    Visual Angle</a:t>
            </a:r>
            <a:endParaRPr lang="en-GB" sz="54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99521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Visual angle ~ Size / Distance</a:t>
            </a:r>
          </a:p>
          <a:p>
            <a:pPr marL="0" indent="0">
              <a:buNone/>
            </a:pPr>
            <a:r>
              <a:rPr lang="en-GB" dirty="0"/>
              <a:t>Size of stimulus subtended (via pupil) on retina</a:t>
            </a:r>
          </a:p>
        </p:txBody>
      </p:sp>
      <p:grpSp>
        <p:nvGrpSpPr>
          <p:cNvPr id="28" name="Group 27"/>
          <p:cNvGrpSpPr/>
          <p:nvPr/>
        </p:nvGrpSpPr>
        <p:grpSpPr>
          <a:xfrm>
            <a:off x="1379044" y="3173262"/>
            <a:ext cx="9974756" cy="3543840"/>
            <a:chOff x="1942786" y="2820837"/>
            <a:chExt cx="9974756" cy="3543840"/>
          </a:xfrm>
        </p:grpSpPr>
        <p:grpSp>
          <p:nvGrpSpPr>
            <p:cNvPr id="22" name="Group 21"/>
            <p:cNvGrpSpPr/>
            <p:nvPr/>
          </p:nvGrpSpPr>
          <p:grpSpPr>
            <a:xfrm>
              <a:off x="1942786" y="3089185"/>
              <a:ext cx="8306428" cy="3275492"/>
              <a:chOff x="1475117" y="3060610"/>
              <a:chExt cx="8306428" cy="3275492"/>
            </a:xfrm>
          </p:grpSpPr>
          <p:sp>
            <p:nvSpPr>
              <p:cNvPr id="25" name="Arc 24"/>
              <p:cNvSpPr/>
              <p:nvPr/>
            </p:nvSpPr>
            <p:spPr>
              <a:xfrm rot="2599354">
                <a:off x="5303291" y="4252824"/>
                <a:ext cx="950752" cy="961353"/>
              </a:xfrm>
              <a:prstGeom prst="arc">
                <a:avLst>
                  <a:gd name="adj1" fmla="val 16200000"/>
                  <a:gd name="adj2" fmla="val 21293942"/>
                </a:avLst>
              </a:prstGeom>
              <a:ln w="76200">
                <a:solidFill>
                  <a:srgbClr val="002060"/>
                </a:solidFill>
                <a:prstDash val="sysDot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pic>
            <p:nvPicPr>
              <p:cNvPr id="4098" name="Picture 2" descr="Image result for rstudio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308975" y="3962070"/>
                <a:ext cx="1472570" cy="147257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4" name="Oval 3"/>
              <p:cNvSpPr/>
              <p:nvPr/>
            </p:nvSpPr>
            <p:spPr>
              <a:xfrm>
                <a:off x="1475117" y="3060610"/>
                <a:ext cx="2874034" cy="3275492"/>
              </a:xfrm>
              <a:prstGeom prst="ellipse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" name="Oval 4"/>
              <p:cNvSpPr/>
              <p:nvPr/>
            </p:nvSpPr>
            <p:spPr>
              <a:xfrm>
                <a:off x="3533775" y="3772844"/>
                <a:ext cx="657226" cy="185101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12" name="Straight Connector 11"/>
              <p:cNvCxnSpPr>
                <a:stCxn id="4098" idx="0"/>
              </p:cNvCxnSpPr>
              <p:nvPr/>
            </p:nvCxnSpPr>
            <p:spPr>
              <a:xfrm flipH="1">
                <a:off x="1797627" y="3962070"/>
                <a:ext cx="7247633" cy="1035957"/>
              </a:xfrm>
              <a:prstGeom prst="line">
                <a:avLst/>
              </a:prstGeom>
              <a:ln w="57150" cap="rnd">
                <a:solidFill>
                  <a:srgbClr val="C00000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>
                <a:stCxn id="4098" idx="2"/>
              </p:cNvCxnSpPr>
              <p:nvPr/>
            </p:nvCxnSpPr>
            <p:spPr>
              <a:xfrm flipH="1" flipV="1">
                <a:off x="1797627" y="4395788"/>
                <a:ext cx="7247633" cy="1038853"/>
              </a:xfrm>
              <a:prstGeom prst="line">
                <a:avLst/>
              </a:prstGeom>
              <a:ln w="57150" cap="rnd">
                <a:solidFill>
                  <a:srgbClr val="C00000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" name="Arc 9"/>
              <p:cNvSpPr/>
              <p:nvPr/>
            </p:nvSpPr>
            <p:spPr>
              <a:xfrm rot="13976092">
                <a:off x="1757776" y="3074646"/>
                <a:ext cx="3261223" cy="3247413"/>
              </a:xfrm>
              <a:prstGeom prst="arc">
                <a:avLst>
                  <a:gd name="adj1" fmla="val 16200000"/>
                  <a:gd name="adj2" fmla="val 21293942"/>
                </a:avLst>
              </a:prstGeom>
              <a:ln w="5715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6" name="Content Placeholder 5"/>
              <p:cNvSpPr txBox="1">
                <a:spLocks/>
              </p:cNvSpPr>
              <p:nvPr/>
            </p:nvSpPr>
            <p:spPr>
              <a:xfrm>
                <a:off x="6302427" y="4374767"/>
                <a:ext cx="583485" cy="524723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l-GR" sz="4000" b="1" dirty="0"/>
                  <a:t>θ</a:t>
                </a:r>
                <a:endParaRPr lang="en-GB" sz="4000" b="1" dirty="0"/>
              </a:p>
            </p:txBody>
          </p:sp>
        </p:grpSp>
        <p:cxnSp>
          <p:nvCxnSpPr>
            <p:cNvPr id="24" name="Straight Connector 23"/>
            <p:cNvCxnSpPr/>
            <p:nvPr/>
          </p:nvCxnSpPr>
          <p:spPr>
            <a:xfrm>
              <a:off x="10827379" y="3990645"/>
              <a:ext cx="0" cy="1472571"/>
            </a:xfrm>
            <a:prstGeom prst="line">
              <a:avLst/>
            </a:prstGeom>
            <a:ln w="57150">
              <a:solidFill>
                <a:schemeClr val="tx1"/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flipH="1">
              <a:off x="4352925" y="3375263"/>
              <a:ext cx="5160004" cy="22759"/>
            </a:xfrm>
            <a:prstGeom prst="line">
              <a:avLst/>
            </a:prstGeom>
            <a:ln w="57150">
              <a:solidFill>
                <a:schemeClr val="tx1"/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Content Placeholder 5"/>
            <p:cNvSpPr txBox="1">
              <a:spLocks/>
            </p:cNvSpPr>
            <p:nvPr/>
          </p:nvSpPr>
          <p:spPr>
            <a:xfrm>
              <a:off x="6096000" y="2820837"/>
              <a:ext cx="1995891" cy="524723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GB" sz="4000" b="1" dirty="0"/>
                <a:t>distance</a:t>
              </a:r>
            </a:p>
          </p:txBody>
        </p:sp>
        <p:sp>
          <p:nvSpPr>
            <p:cNvPr id="33" name="Content Placeholder 5"/>
            <p:cNvSpPr txBox="1">
              <a:spLocks/>
            </p:cNvSpPr>
            <p:nvPr/>
          </p:nvSpPr>
          <p:spPr>
            <a:xfrm>
              <a:off x="10893548" y="4419066"/>
              <a:ext cx="1023994" cy="524723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GB" sz="4000" b="1" dirty="0"/>
                <a:t>size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037054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>
        <a:ln w="57150">
          <a:solidFill>
            <a:schemeClr val="tx1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638</TotalTime>
  <Words>228</Words>
  <Application>Microsoft Office PowerPoint</Application>
  <PresentationFormat>Widescreen</PresentationFormat>
  <Paragraphs>62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Courier New</vt:lpstr>
      <vt:lpstr>Office Theme</vt:lpstr>
      <vt:lpstr>Making Tools for Science</vt:lpstr>
      <vt:lpstr>    Reactivity</vt:lpstr>
      <vt:lpstr>    How does it Work?</vt:lpstr>
      <vt:lpstr>    How does it Work?</vt:lpstr>
      <vt:lpstr>    How does it Work?</vt:lpstr>
      <vt:lpstr>    How does it Work?</vt:lpstr>
      <vt:lpstr>    Render &amp; Output Functions</vt:lpstr>
      <vt:lpstr>    shinydashboard</vt:lpstr>
      <vt:lpstr>    Visual Angle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Shiny</dc:title>
  <dc:creator>Jack Taylor</dc:creator>
  <cp:lastModifiedBy>Jack Taylor</cp:lastModifiedBy>
  <cp:revision>71</cp:revision>
  <dcterms:created xsi:type="dcterms:W3CDTF">2019-08-30T10:24:37Z</dcterms:created>
  <dcterms:modified xsi:type="dcterms:W3CDTF">2019-09-24T12:56:04Z</dcterms:modified>
</cp:coreProperties>
</file>