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ai" initials="RL" lastIdx="9" clrIdx="0">
    <p:extLst>
      <p:ext uri="{19B8F6BF-5375-455C-9EA6-DF929625EA0E}">
        <p15:presenceInfo xmlns:p15="http://schemas.microsoft.com/office/powerpoint/2012/main" userId="Rebecca Lai" providerId="None"/>
      </p:ext>
    </p:extLst>
  </p:cmAuthor>
  <p:cmAuthor id="2" name="Shannon McNee (student)" initials="S(" lastIdx="22" clrIdx="1">
    <p:extLst>
      <p:ext uri="{19B8F6BF-5375-455C-9EA6-DF929625EA0E}">
        <p15:presenceInfo xmlns:p15="http://schemas.microsoft.com/office/powerpoint/2012/main" userId="S::2076469m@student.gla.ac.uk::e8d31976-2210-4130-aa3d-3ff17812ac88" providerId="AD"/>
      </p:ext>
    </p:extLst>
  </p:cmAuthor>
  <p:cmAuthor id="3" name="Rebecca Lai (student)" initials="RL(" lastIdx="9" clrIdx="2">
    <p:extLst>
      <p:ext uri="{19B8F6BF-5375-455C-9EA6-DF929625EA0E}">
        <p15:presenceInfo xmlns:p15="http://schemas.microsoft.com/office/powerpoint/2012/main" userId="S::2087153l@student.gla.ac.uk::ce47fea9-6011-48e8-a181-6fe21ce8af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5"/>
  </p:normalViewPr>
  <p:slideViewPr>
    <p:cSldViewPr snapToGrid="0">
      <p:cViewPr varScale="1">
        <p:scale>
          <a:sx n="91" d="100"/>
          <a:sy n="91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A1D7B-6B43-498E-BCCD-59FDDAC5C6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0FF928-42BD-4CA8-A382-3CB681BE9120}">
      <dgm:prSet phldrT="[Text]"/>
      <dgm:spPr/>
      <dgm:t>
        <a:bodyPr/>
        <a:lstStyle/>
        <a:p>
          <a:r>
            <a:rPr lang="en-GB"/>
            <a:t>Personal Experiences &amp; Reflection</a:t>
          </a:r>
        </a:p>
      </dgm:t>
    </dgm:pt>
    <dgm:pt modelId="{841B6AC0-4C77-49B8-9EF4-3DB5E025C0D9}" type="parTrans" cxnId="{B2F7DF0E-D778-4F16-B40B-EE8C44E492D3}">
      <dgm:prSet/>
      <dgm:spPr/>
      <dgm:t>
        <a:bodyPr/>
        <a:lstStyle/>
        <a:p>
          <a:endParaRPr lang="en-GB"/>
        </a:p>
      </dgm:t>
    </dgm:pt>
    <dgm:pt modelId="{E44535F1-B62B-43CA-A632-510EC21E55E9}" type="sibTrans" cxnId="{B2F7DF0E-D778-4F16-B40B-EE8C44E492D3}">
      <dgm:prSet/>
      <dgm:spPr/>
      <dgm:t>
        <a:bodyPr/>
        <a:lstStyle/>
        <a:p>
          <a:endParaRPr lang="en-GB"/>
        </a:p>
      </dgm:t>
    </dgm:pt>
    <dgm:pt modelId="{DCA4726B-3FBA-4E93-9BB1-02D0509AA419}">
      <dgm:prSet phldrT="[Text]"/>
      <dgm:spPr/>
      <dgm:t>
        <a:bodyPr/>
        <a:lstStyle/>
        <a:p>
          <a:r>
            <a:rPr lang="en-GB"/>
            <a:t>Teaching Practice</a:t>
          </a:r>
        </a:p>
      </dgm:t>
    </dgm:pt>
    <dgm:pt modelId="{E855C952-DF42-461C-BE6B-2767661EB60D}" type="parTrans" cxnId="{095F779F-C290-4CD3-A59A-66E84136F306}">
      <dgm:prSet/>
      <dgm:spPr/>
      <dgm:t>
        <a:bodyPr/>
        <a:lstStyle/>
        <a:p>
          <a:endParaRPr lang="en-GB"/>
        </a:p>
      </dgm:t>
    </dgm:pt>
    <dgm:pt modelId="{A426AD08-650E-4787-872D-A27F56A6E003}" type="sibTrans" cxnId="{095F779F-C290-4CD3-A59A-66E84136F306}">
      <dgm:prSet/>
      <dgm:spPr/>
      <dgm:t>
        <a:bodyPr/>
        <a:lstStyle/>
        <a:p>
          <a:endParaRPr lang="en-GB"/>
        </a:p>
      </dgm:t>
    </dgm:pt>
    <dgm:pt modelId="{E0B41838-7D5E-4B71-8C37-D02C0CAA84B4}">
      <dgm:prSet phldrT="[Text]"/>
      <dgm:spPr/>
      <dgm:t>
        <a:bodyPr/>
        <a:lstStyle/>
        <a:p>
          <a:r>
            <a:rPr lang="en-GB"/>
            <a:t>Continual Professional  Development</a:t>
          </a:r>
        </a:p>
      </dgm:t>
    </dgm:pt>
    <dgm:pt modelId="{5B8FF7E6-B817-43C2-914B-A07D6650665E}" type="parTrans" cxnId="{167FF1AA-78C3-4F5D-84CF-F160701E7FCA}">
      <dgm:prSet/>
      <dgm:spPr/>
      <dgm:t>
        <a:bodyPr/>
        <a:lstStyle/>
        <a:p>
          <a:endParaRPr lang="en-GB"/>
        </a:p>
      </dgm:t>
    </dgm:pt>
    <dgm:pt modelId="{BD874C02-6BE1-47A1-AC79-2ACFA0126742}" type="sibTrans" cxnId="{167FF1AA-78C3-4F5D-84CF-F160701E7FCA}">
      <dgm:prSet/>
      <dgm:spPr/>
      <dgm:t>
        <a:bodyPr/>
        <a:lstStyle/>
        <a:p>
          <a:endParaRPr lang="en-GB"/>
        </a:p>
      </dgm:t>
    </dgm:pt>
    <dgm:pt modelId="{C68F227E-4EB7-45BD-B62B-7E67692E0469}" type="pres">
      <dgm:prSet presAssocID="{3EFA1D7B-6B43-498E-BCCD-59FDDAC5C64A}" presName="cycle" presStyleCnt="0">
        <dgm:presLayoutVars>
          <dgm:dir/>
          <dgm:resizeHandles val="exact"/>
        </dgm:presLayoutVars>
      </dgm:prSet>
      <dgm:spPr/>
    </dgm:pt>
    <dgm:pt modelId="{947C9EB7-1BD1-4E5D-97F8-A9DB621CE81D}" type="pres">
      <dgm:prSet presAssocID="{620FF928-42BD-4CA8-A382-3CB681BE9120}" presName="node" presStyleLbl="node1" presStyleIdx="0" presStyleCnt="3">
        <dgm:presLayoutVars>
          <dgm:bulletEnabled val="1"/>
        </dgm:presLayoutVars>
      </dgm:prSet>
      <dgm:spPr/>
    </dgm:pt>
    <dgm:pt modelId="{BEB73E79-1A7C-4CB0-8947-413F8F60D0C2}" type="pres">
      <dgm:prSet presAssocID="{E44535F1-B62B-43CA-A632-510EC21E55E9}" presName="sibTrans" presStyleLbl="sibTrans2D1" presStyleIdx="0" presStyleCnt="3"/>
      <dgm:spPr/>
    </dgm:pt>
    <dgm:pt modelId="{721DF9E2-9932-42A5-8C75-A3BA39610048}" type="pres">
      <dgm:prSet presAssocID="{E44535F1-B62B-43CA-A632-510EC21E55E9}" presName="connectorText" presStyleLbl="sibTrans2D1" presStyleIdx="0" presStyleCnt="3"/>
      <dgm:spPr/>
    </dgm:pt>
    <dgm:pt modelId="{58EB746C-9C67-4579-B7B2-56FF35DA0610}" type="pres">
      <dgm:prSet presAssocID="{DCA4726B-3FBA-4E93-9BB1-02D0509AA419}" presName="node" presStyleLbl="node1" presStyleIdx="1" presStyleCnt="3">
        <dgm:presLayoutVars>
          <dgm:bulletEnabled val="1"/>
        </dgm:presLayoutVars>
      </dgm:prSet>
      <dgm:spPr/>
    </dgm:pt>
    <dgm:pt modelId="{4D9E93AF-81EA-49B9-9AF3-E933ED9FF69F}" type="pres">
      <dgm:prSet presAssocID="{A426AD08-650E-4787-872D-A27F56A6E003}" presName="sibTrans" presStyleLbl="sibTrans2D1" presStyleIdx="1" presStyleCnt="3"/>
      <dgm:spPr/>
    </dgm:pt>
    <dgm:pt modelId="{6DE7AEDD-73A2-449C-8F8A-080AFEA8C053}" type="pres">
      <dgm:prSet presAssocID="{A426AD08-650E-4787-872D-A27F56A6E003}" presName="connectorText" presStyleLbl="sibTrans2D1" presStyleIdx="1" presStyleCnt="3"/>
      <dgm:spPr/>
    </dgm:pt>
    <dgm:pt modelId="{BF509CE2-2401-475D-B677-F8ED8528748C}" type="pres">
      <dgm:prSet presAssocID="{E0B41838-7D5E-4B71-8C37-D02C0CAA84B4}" presName="node" presStyleLbl="node1" presStyleIdx="2" presStyleCnt="3">
        <dgm:presLayoutVars>
          <dgm:bulletEnabled val="1"/>
        </dgm:presLayoutVars>
      </dgm:prSet>
      <dgm:spPr/>
    </dgm:pt>
    <dgm:pt modelId="{212D4175-2BFF-45CB-95F5-7C098E964BFA}" type="pres">
      <dgm:prSet presAssocID="{BD874C02-6BE1-47A1-AC79-2ACFA0126742}" presName="sibTrans" presStyleLbl="sibTrans2D1" presStyleIdx="2" presStyleCnt="3"/>
      <dgm:spPr/>
    </dgm:pt>
    <dgm:pt modelId="{DB78D031-CD29-4C72-BD97-2A99B29D288A}" type="pres">
      <dgm:prSet presAssocID="{BD874C02-6BE1-47A1-AC79-2ACFA0126742}" presName="connectorText" presStyleLbl="sibTrans2D1" presStyleIdx="2" presStyleCnt="3"/>
      <dgm:spPr/>
    </dgm:pt>
  </dgm:ptLst>
  <dgm:cxnLst>
    <dgm:cxn modelId="{B2F7DF0E-D778-4F16-B40B-EE8C44E492D3}" srcId="{3EFA1D7B-6B43-498E-BCCD-59FDDAC5C64A}" destId="{620FF928-42BD-4CA8-A382-3CB681BE9120}" srcOrd="0" destOrd="0" parTransId="{841B6AC0-4C77-49B8-9EF4-3DB5E025C0D9}" sibTransId="{E44535F1-B62B-43CA-A632-510EC21E55E9}"/>
    <dgm:cxn modelId="{F28E6213-88B3-4D48-ACBF-531BE218EF85}" type="presOf" srcId="{DCA4726B-3FBA-4E93-9BB1-02D0509AA419}" destId="{58EB746C-9C67-4579-B7B2-56FF35DA0610}" srcOrd="0" destOrd="0" presId="urn:microsoft.com/office/officeart/2005/8/layout/cycle2"/>
    <dgm:cxn modelId="{45071239-9144-469C-A02C-B9B7280689D0}" type="presOf" srcId="{BD874C02-6BE1-47A1-AC79-2ACFA0126742}" destId="{212D4175-2BFF-45CB-95F5-7C098E964BFA}" srcOrd="0" destOrd="0" presId="urn:microsoft.com/office/officeart/2005/8/layout/cycle2"/>
    <dgm:cxn modelId="{B2DE153D-19AA-48F8-A2C0-B6FCCF4E1D91}" type="presOf" srcId="{E44535F1-B62B-43CA-A632-510EC21E55E9}" destId="{721DF9E2-9932-42A5-8C75-A3BA39610048}" srcOrd="1" destOrd="0" presId="urn:microsoft.com/office/officeart/2005/8/layout/cycle2"/>
    <dgm:cxn modelId="{9CEEF44F-4D9E-4590-8E36-5CE6F482FF87}" type="presOf" srcId="{A426AD08-650E-4787-872D-A27F56A6E003}" destId="{6DE7AEDD-73A2-449C-8F8A-080AFEA8C053}" srcOrd="1" destOrd="0" presId="urn:microsoft.com/office/officeart/2005/8/layout/cycle2"/>
    <dgm:cxn modelId="{58560653-ABDD-4E85-9BC7-C4C954F71318}" type="presOf" srcId="{E0B41838-7D5E-4B71-8C37-D02C0CAA84B4}" destId="{BF509CE2-2401-475D-B677-F8ED8528748C}" srcOrd="0" destOrd="0" presId="urn:microsoft.com/office/officeart/2005/8/layout/cycle2"/>
    <dgm:cxn modelId="{D6C8676A-BD9C-46B3-9210-72B92A176ED9}" type="presOf" srcId="{620FF928-42BD-4CA8-A382-3CB681BE9120}" destId="{947C9EB7-1BD1-4E5D-97F8-A9DB621CE81D}" srcOrd="0" destOrd="0" presId="urn:microsoft.com/office/officeart/2005/8/layout/cycle2"/>
    <dgm:cxn modelId="{6CE9936A-3E3F-4D0F-A717-37B2805C66C3}" type="presOf" srcId="{3EFA1D7B-6B43-498E-BCCD-59FDDAC5C64A}" destId="{C68F227E-4EB7-45BD-B62B-7E67692E0469}" srcOrd="0" destOrd="0" presId="urn:microsoft.com/office/officeart/2005/8/layout/cycle2"/>
    <dgm:cxn modelId="{7A08EF9D-97EB-4C6C-8A8A-35423A073768}" type="presOf" srcId="{BD874C02-6BE1-47A1-AC79-2ACFA0126742}" destId="{DB78D031-CD29-4C72-BD97-2A99B29D288A}" srcOrd="1" destOrd="0" presId="urn:microsoft.com/office/officeart/2005/8/layout/cycle2"/>
    <dgm:cxn modelId="{095F779F-C290-4CD3-A59A-66E84136F306}" srcId="{3EFA1D7B-6B43-498E-BCCD-59FDDAC5C64A}" destId="{DCA4726B-3FBA-4E93-9BB1-02D0509AA419}" srcOrd="1" destOrd="0" parTransId="{E855C952-DF42-461C-BE6B-2767661EB60D}" sibTransId="{A426AD08-650E-4787-872D-A27F56A6E003}"/>
    <dgm:cxn modelId="{167FF1AA-78C3-4F5D-84CF-F160701E7FCA}" srcId="{3EFA1D7B-6B43-498E-BCCD-59FDDAC5C64A}" destId="{E0B41838-7D5E-4B71-8C37-D02C0CAA84B4}" srcOrd="2" destOrd="0" parTransId="{5B8FF7E6-B817-43C2-914B-A07D6650665E}" sibTransId="{BD874C02-6BE1-47A1-AC79-2ACFA0126742}"/>
    <dgm:cxn modelId="{0106B8D2-D8C6-4796-BFB4-54689731C0F7}" type="presOf" srcId="{A426AD08-650E-4787-872D-A27F56A6E003}" destId="{4D9E93AF-81EA-49B9-9AF3-E933ED9FF69F}" srcOrd="0" destOrd="0" presId="urn:microsoft.com/office/officeart/2005/8/layout/cycle2"/>
    <dgm:cxn modelId="{80DF26F2-56FD-4865-9CBB-2242C10DDB8C}" type="presOf" srcId="{E44535F1-B62B-43CA-A632-510EC21E55E9}" destId="{BEB73E79-1A7C-4CB0-8947-413F8F60D0C2}" srcOrd="0" destOrd="0" presId="urn:microsoft.com/office/officeart/2005/8/layout/cycle2"/>
    <dgm:cxn modelId="{B818FFCF-C2A3-4FBF-B609-02F8580B9EF4}" type="presParOf" srcId="{C68F227E-4EB7-45BD-B62B-7E67692E0469}" destId="{947C9EB7-1BD1-4E5D-97F8-A9DB621CE81D}" srcOrd="0" destOrd="0" presId="urn:microsoft.com/office/officeart/2005/8/layout/cycle2"/>
    <dgm:cxn modelId="{CCD48967-4BAE-4C57-8AA5-1C97ED4468D8}" type="presParOf" srcId="{C68F227E-4EB7-45BD-B62B-7E67692E0469}" destId="{BEB73E79-1A7C-4CB0-8947-413F8F60D0C2}" srcOrd="1" destOrd="0" presId="urn:microsoft.com/office/officeart/2005/8/layout/cycle2"/>
    <dgm:cxn modelId="{3AD94ED3-E61D-4DBC-837D-A4DA6474A56C}" type="presParOf" srcId="{BEB73E79-1A7C-4CB0-8947-413F8F60D0C2}" destId="{721DF9E2-9932-42A5-8C75-A3BA39610048}" srcOrd="0" destOrd="0" presId="urn:microsoft.com/office/officeart/2005/8/layout/cycle2"/>
    <dgm:cxn modelId="{93282A3B-9909-4326-A9A3-4F9A0E0CF6B6}" type="presParOf" srcId="{C68F227E-4EB7-45BD-B62B-7E67692E0469}" destId="{58EB746C-9C67-4579-B7B2-56FF35DA0610}" srcOrd="2" destOrd="0" presId="urn:microsoft.com/office/officeart/2005/8/layout/cycle2"/>
    <dgm:cxn modelId="{1305ECD8-1A45-4BBC-A4D4-25675F5447EC}" type="presParOf" srcId="{C68F227E-4EB7-45BD-B62B-7E67692E0469}" destId="{4D9E93AF-81EA-49B9-9AF3-E933ED9FF69F}" srcOrd="3" destOrd="0" presId="urn:microsoft.com/office/officeart/2005/8/layout/cycle2"/>
    <dgm:cxn modelId="{231A013B-B2A6-4E31-B949-F69DA71C0AF8}" type="presParOf" srcId="{4D9E93AF-81EA-49B9-9AF3-E933ED9FF69F}" destId="{6DE7AEDD-73A2-449C-8F8A-080AFEA8C053}" srcOrd="0" destOrd="0" presId="urn:microsoft.com/office/officeart/2005/8/layout/cycle2"/>
    <dgm:cxn modelId="{A814E324-C959-487A-B921-ADEB5F49FA26}" type="presParOf" srcId="{C68F227E-4EB7-45BD-B62B-7E67692E0469}" destId="{BF509CE2-2401-475D-B677-F8ED8528748C}" srcOrd="4" destOrd="0" presId="urn:microsoft.com/office/officeart/2005/8/layout/cycle2"/>
    <dgm:cxn modelId="{11AA637B-52E5-46CE-81D3-68D920895218}" type="presParOf" srcId="{C68F227E-4EB7-45BD-B62B-7E67692E0469}" destId="{212D4175-2BFF-45CB-95F5-7C098E964BFA}" srcOrd="5" destOrd="0" presId="urn:microsoft.com/office/officeart/2005/8/layout/cycle2"/>
    <dgm:cxn modelId="{D235FDBC-CFDA-4F9B-B825-ACA8CF331745}" type="presParOf" srcId="{212D4175-2BFF-45CB-95F5-7C098E964BFA}" destId="{DB78D031-CD29-4C72-BD97-2A99B29D28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C9EB7-1BD1-4E5D-97F8-A9DB621CE81D}">
      <dsp:nvSpPr>
        <dsp:cNvPr id="0" name=""/>
        <dsp:cNvSpPr/>
      </dsp:nvSpPr>
      <dsp:spPr>
        <a:xfrm>
          <a:off x="1614822" y="802"/>
          <a:ext cx="2028155" cy="2028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Personal Experiences &amp; Reflection</a:t>
          </a:r>
        </a:p>
      </dsp:txBody>
      <dsp:txXfrm>
        <a:off x="1911838" y="297818"/>
        <a:ext cx="1434123" cy="1434123"/>
      </dsp:txXfrm>
    </dsp:sp>
    <dsp:sp modelId="{BEB73E79-1A7C-4CB0-8947-413F8F60D0C2}">
      <dsp:nvSpPr>
        <dsp:cNvPr id="0" name=""/>
        <dsp:cNvSpPr/>
      </dsp:nvSpPr>
      <dsp:spPr>
        <a:xfrm rot="3600000">
          <a:off x="3113048" y="1978157"/>
          <a:ext cx="539198" cy="684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153488" y="2045013"/>
        <a:ext cx="377439" cy="410702"/>
      </dsp:txXfrm>
    </dsp:sp>
    <dsp:sp modelId="{58EB746C-9C67-4579-B7B2-56FF35DA0610}">
      <dsp:nvSpPr>
        <dsp:cNvPr id="0" name=""/>
        <dsp:cNvSpPr/>
      </dsp:nvSpPr>
      <dsp:spPr>
        <a:xfrm>
          <a:off x="3137577" y="2638291"/>
          <a:ext cx="2028155" cy="2028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Teaching Practice</a:t>
          </a:r>
        </a:p>
      </dsp:txBody>
      <dsp:txXfrm>
        <a:off x="3434593" y="2935307"/>
        <a:ext cx="1434123" cy="1434123"/>
      </dsp:txXfrm>
    </dsp:sp>
    <dsp:sp modelId="{4D9E93AF-81EA-49B9-9AF3-E933ED9FF69F}">
      <dsp:nvSpPr>
        <dsp:cNvPr id="0" name=""/>
        <dsp:cNvSpPr/>
      </dsp:nvSpPr>
      <dsp:spPr>
        <a:xfrm rot="10800000">
          <a:off x="2374561" y="3310118"/>
          <a:ext cx="539198" cy="684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536320" y="3447018"/>
        <a:ext cx="377439" cy="410702"/>
      </dsp:txXfrm>
    </dsp:sp>
    <dsp:sp modelId="{BF509CE2-2401-475D-B677-F8ED8528748C}">
      <dsp:nvSpPr>
        <dsp:cNvPr id="0" name=""/>
        <dsp:cNvSpPr/>
      </dsp:nvSpPr>
      <dsp:spPr>
        <a:xfrm>
          <a:off x="92067" y="2638291"/>
          <a:ext cx="2028155" cy="2028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Continual Professional  Development</a:t>
          </a:r>
        </a:p>
      </dsp:txBody>
      <dsp:txXfrm>
        <a:off x="389083" y="2935307"/>
        <a:ext cx="1434123" cy="1434123"/>
      </dsp:txXfrm>
    </dsp:sp>
    <dsp:sp modelId="{212D4175-2BFF-45CB-95F5-7C098E964BFA}">
      <dsp:nvSpPr>
        <dsp:cNvPr id="0" name=""/>
        <dsp:cNvSpPr/>
      </dsp:nvSpPr>
      <dsp:spPr>
        <a:xfrm rot="18000000">
          <a:off x="1590293" y="2004589"/>
          <a:ext cx="539198" cy="684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630733" y="2211533"/>
        <a:ext cx="377439" cy="41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9643-6196-485D-8A38-72D403E46D74}" type="datetimeFigureOut">
              <a:rPr lang="en-US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BC4E2-61D7-40A5-9165-33EB32C10B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pple Color Emoji" pitchFamily="2" charset="0"/>
              <a:buChar char="➖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2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42F0-D0F8-4DB6-940A-A030991664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98099"/>
            <a:ext cx="10668000" cy="224382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4800">
                <a:cs typeface="Calibri Light"/>
              </a:rPr>
            </a:br>
            <a:r>
              <a:rPr lang="en-US" sz="4800">
                <a:cs typeface="Calibri Light"/>
              </a:rPr>
              <a:t>"Psych students just can't code": CHALLENGE ACCEPTED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9471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Rebecca Lai  and Shannon </a:t>
            </a:r>
            <a:r>
              <a:rPr lang="en-US" err="1">
                <a:cs typeface="Calibri"/>
              </a:rPr>
              <a:t>McNee</a:t>
            </a:r>
            <a:endParaRPr lang="en-GB" err="1"/>
          </a:p>
          <a:p>
            <a:r>
              <a:rPr lang="en-GB"/>
              <a:t>@_</a:t>
            </a:r>
            <a:r>
              <a:rPr lang="en-GB" err="1"/>
              <a:t>R_Lai</a:t>
            </a:r>
            <a:r>
              <a:rPr lang="en-GB"/>
              <a:t>_</a:t>
            </a:r>
            <a:endParaRPr lang="en-GB">
              <a:cs typeface="Calibri"/>
            </a:endParaRPr>
          </a:p>
          <a:p>
            <a:r>
              <a:rPr lang="en-GB"/>
              <a:t>@ShannonMcNee2</a:t>
            </a:r>
            <a:endParaRPr lang="en-GB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93D7902-0E07-4EF7-8620-84511C5F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01" y="53017"/>
            <a:ext cx="2668797" cy="266879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769DC1B-763A-42D1-84D1-852472CA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060" y="5105399"/>
            <a:ext cx="600974" cy="586597"/>
          </a:xfrm>
          <a:prstGeom prst="rect">
            <a:avLst/>
          </a:prstGeom>
        </p:spPr>
      </p:pic>
      <p:pic>
        <p:nvPicPr>
          <p:cNvPr id="8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49E578A-8FC3-4386-931B-175254A7E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88" y="5522342"/>
            <a:ext cx="600974" cy="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01B8-8E96-40ED-80F9-BE655570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Teaching as a Learning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33A-A4E7-4E59-B94F-C065F1F1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584"/>
            <a:ext cx="4660254" cy="4351338"/>
          </a:xfrm>
        </p:spPr>
        <p:txBody>
          <a:bodyPr>
            <a:normAutofit/>
          </a:bodyPr>
          <a:lstStyle/>
          <a:p>
            <a:r>
              <a:rPr lang="en-GB"/>
              <a:t>Nobody is an expert in all things</a:t>
            </a:r>
          </a:p>
          <a:p>
            <a:r>
              <a:rPr lang="en-GB"/>
              <a:t>Learning new tools ourselves</a:t>
            </a:r>
          </a:p>
          <a:p>
            <a:r>
              <a:rPr lang="en-GB"/>
              <a:t>Choosing appropriate tools and level of engagement</a:t>
            </a:r>
          </a:p>
          <a:p>
            <a:r>
              <a:rPr lang="en-GB"/>
              <a:t>Engaging with pedagogical literature</a:t>
            </a:r>
          </a:p>
          <a:p>
            <a:r>
              <a:rPr lang="en-GB"/>
              <a:t>Reflection on practice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A4F0BC-B421-4039-99F1-A4048D5437F6}"/>
              </a:ext>
            </a:extLst>
          </p:cNvPr>
          <p:cNvGrpSpPr/>
          <p:nvPr/>
        </p:nvGrpSpPr>
        <p:grpSpPr>
          <a:xfrm>
            <a:off x="5831480" y="1791168"/>
            <a:ext cx="5535802" cy="4025748"/>
            <a:chOff x="6866282" y="1838537"/>
            <a:chExt cx="4487518" cy="3463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472C2-DE6D-1C41-89F1-361DBF0F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8715" y="4536070"/>
              <a:ext cx="3344517" cy="765629"/>
            </a:xfrm>
            <a:prstGeom prst="rect">
              <a:avLst/>
            </a:prstGeom>
          </p:spPr>
        </p:pic>
        <p:pic>
          <p:nvPicPr>
            <p:cNvPr id="1026" name="Picture 2" descr="https://d7umqicpi7263.cloudfront.net/img/product/11313f01-c0bb-4fac-b873-d8d7699e264f/a5766a87-8cce-4423-af8d-586067323c31.png">
              <a:extLst>
                <a:ext uri="{FF2B5EF4-FFF2-40B4-BE49-F238E27FC236}">
                  <a16:creationId xmlns:a16="http://schemas.microsoft.com/office/drawing/2014/main" id="{22A0D562-0B42-8746-8679-CAE684966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282" y="1838537"/>
              <a:ext cx="1984726" cy="71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i.imgur.com/N0R7sRE.png">
              <a:extLst>
                <a:ext uri="{FF2B5EF4-FFF2-40B4-BE49-F238E27FC236}">
                  <a16:creationId xmlns:a16="http://schemas.microsoft.com/office/drawing/2014/main" id="{E40A1425-3B76-994D-9707-638A718F3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283" y="3072339"/>
              <a:ext cx="4487517" cy="106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5A8EED1-2E0A-4C16-8B45-847C83AF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973" y="1838537"/>
              <a:ext cx="2232827" cy="712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097D20B-AF16-D04E-B79C-97DF93A6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06" y="3933032"/>
            <a:ext cx="6962581" cy="2003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F55D0-6165-4EC1-8B3E-17D670C6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Costs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8470-09FF-43C7-BB08-0B851E48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599" cy="1603375"/>
          </a:xfrm>
        </p:spPr>
        <p:txBody>
          <a:bodyPr/>
          <a:lstStyle/>
          <a:p>
            <a:pPr>
              <a:buFont typeface="Apple Color Emoji" pitchFamily="2" charset="0"/>
              <a:buChar char="➖"/>
            </a:pPr>
            <a:r>
              <a:rPr lang="en-GB"/>
              <a:t> TAs may need extra support/training</a:t>
            </a:r>
          </a:p>
          <a:p>
            <a:pPr>
              <a:buFont typeface="Apple Color Emoji" pitchFamily="2" charset="0"/>
              <a:buChar char="➖"/>
            </a:pPr>
            <a:endParaRPr lang="en-GB"/>
          </a:p>
          <a:p>
            <a:pPr>
              <a:buFont typeface="Apple Color Emoji" pitchFamily="2" charset="0"/>
              <a:buChar char="➕"/>
            </a:pPr>
            <a:r>
              <a:rPr lang="en-GB"/>
              <a:t> Levelling up skills and reputation for all</a:t>
            </a:r>
          </a:p>
        </p:txBody>
      </p:sp>
    </p:spTree>
    <p:extLst>
      <p:ext uri="{BB962C8B-B14F-4D97-AF65-F5344CB8AC3E}">
        <p14:creationId xmlns:p14="http://schemas.microsoft.com/office/powerpoint/2010/main" val="13932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80FF-53B7-4555-8149-33197FD5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89EB-FF24-4995-A75B-26CB1FFC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7957" cy="4351338"/>
          </a:xfrm>
        </p:spPr>
        <p:txBody>
          <a:bodyPr/>
          <a:lstStyle/>
          <a:p>
            <a:r>
              <a:rPr lang="en-GB"/>
              <a:t>We were the proof, and are continuing to prove, that you can teach undergraduates to code</a:t>
            </a:r>
          </a:p>
          <a:p>
            <a:r>
              <a:rPr lang="en-GB"/>
              <a:t>Like any challenge you need to </a:t>
            </a:r>
            <a:r>
              <a:rPr lang="en-GB" i="1"/>
              <a:t>accept it </a:t>
            </a:r>
            <a:r>
              <a:rPr lang="en-GB"/>
              <a:t>and </a:t>
            </a:r>
            <a:r>
              <a:rPr lang="en-GB" i="1"/>
              <a:t>try</a:t>
            </a:r>
            <a:r>
              <a:rPr lang="en-GB"/>
              <a:t> before you can overcome it</a:t>
            </a:r>
          </a:p>
          <a:p>
            <a:r>
              <a:rPr lang="en-GB"/>
              <a:t>The potential benefits outweigh the costs</a:t>
            </a:r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28C12-453C-B545-ABAF-0498CBDA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4030" y="1690688"/>
            <a:ext cx="556977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A6C0-F189-4145-B1F4-BCC62F8C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68" y="21191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>
                <a:cs typeface="Calibri Light"/>
              </a:rPr>
            </a:br>
            <a:br>
              <a:rPr lang="en-US" sz="5400">
                <a:cs typeface="Calibri Light"/>
              </a:rPr>
            </a:br>
            <a:r>
              <a:rPr lang="en-US" sz="5400"/>
              <a:t>Thank you for listening!</a:t>
            </a:r>
            <a:br>
              <a:rPr lang="en-US" sz="5400"/>
            </a:br>
            <a:r>
              <a:rPr lang="en-US" sz="5400"/>
              <a:t>Questions? </a:t>
            </a:r>
            <a:endParaRPr lang="en-US" sz="5400">
              <a:cs typeface="Calibri Light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1C0A3E-6D6D-4986-82DC-7EF2A0AE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01" y="53017"/>
            <a:ext cx="2668797" cy="266879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6524AF7-720A-48DD-9CA6-F8DF82DE1998}"/>
              </a:ext>
            </a:extLst>
          </p:cNvPr>
          <p:cNvSpPr txBox="1">
            <a:spLocks/>
          </p:cNvSpPr>
          <p:nvPr/>
        </p:nvSpPr>
        <p:spPr>
          <a:xfrm>
            <a:off x="1524000" y="46947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Calibri Light"/>
                <a:cs typeface="Calibri"/>
              </a:rPr>
              <a:t>Rebecca Lai  and Shannon </a:t>
            </a:r>
            <a:r>
              <a:rPr lang="en-US" sz="2400" err="1">
                <a:latin typeface="Calibri Light"/>
                <a:cs typeface="Calibri"/>
              </a:rPr>
              <a:t>McNee</a:t>
            </a:r>
            <a:endParaRPr lang="en-GB" sz="2400">
              <a:latin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GB" sz="2400">
                <a:latin typeface="Calibri Light"/>
                <a:cs typeface="Calibri Light"/>
              </a:rPr>
              <a:t>@_</a:t>
            </a:r>
            <a:r>
              <a:rPr lang="en-GB" sz="2400" err="1">
                <a:latin typeface="Calibri Light"/>
                <a:cs typeface="Calibri Light"/>
              </a:rPr>
              <a:t>R_Lai</a:t>
            </a:r>
            <a:r>
              <a:rPr lang="en-GB" sz="2400">
                <a:latin typeface="Calibri Light"/>
                <a:cs typeface="Calibri Light"/>
              </a:rPr>
              <a:t>_</a:t>
            </a:r>
          </a:p>
          <a:p>
            <a:pPr marL="0" indent="0" algn="ctr">
              <a:buNone/>
            </a:pPr>
            <a:r>
              <a:rPr lang="en-GB" sz="2400">
                <a:latin typeface="Calibri Light"/>
                <a:cs typeface="Calibri Light"/>
              </a:rPr>
              <a:t>@ShannonMcNee2</a:t>
            </a:r>
          </a:p>
          <a:p>
            <a:endParaRPr lang="en-US">
              <a:cs typeface="Calibri"/>
            </a:endParaRPr>
          </a:p>
        </p:txBody>
      </p:sp>
      <p:pic>
        <p:nvPicPr>
          <p:cNvPr id="9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C15BDAD-FED4-44A0-90A8-96A034B18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663" y="5047890"/>
            <a:ext cx="600974" cy="586597"/>
          </a:xfrm>
          <a:prstGeom prst="rect">
            <a:avLst/>
          </a:prstGeom>
        </p:spPr>
      </p:pic>
      <p:pic>
        <p:nvPicPr>
          <p:cNvPr id="11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82CB829-6281-44B9-BA45-06FAC2CBB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91" y="5522342"/>
            <a:ext cx="600974" cy="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4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DDE73C0B-F3A7-4BF9-9D19-F5E03DB5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7" y="1896644"/>
            <a:ext cx="859408" cy="807469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17D55C6-11A6-4EE3-88FC-74DF9030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40000">
            <a:off x="4684697" y="3970100"/>
            <a:ext cx="758767" cy="706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813B35-B84D-445D-8E09-551F6FDB3016}"/>
              </a:ext>
            </a:extLst>
          </p:cNvPr>
          <p:cNvSpPr txBox="1"/>
          <p:nvPr/>
        </p:nvSpPr>
        <p:spPr>
          <a:xfrm>
            <a:off x="5745193" y="4063041"/>
            <a:ext cx="2930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- Olivia Guest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DDBF6-BDA3-47A5-AECF-BC08D6935A14}"/>
              </a:ext>
            </a:extLst>
          </p:cNvPr>
          <p:cNvSpPr txBox="1"/>
          <p:nvPr/>
        </p:nvSpPr>
        <p:spPr>
          <a:xfrm>
            <a:off x="483080" y="2582173"/>
            <a:ext cx="994625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So why do these gatekeepers, people who have the power (even if just 1% more than myself) to change undergraduate and graduate teaching, say "no to coding"? Why do they think the students in psychology just can't cope?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19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7293-7BE3-47F5-B7F4-7B8DA4F4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004A-CAFD-4B98-8C7B-E1C0E2FC5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cs typeface="Calibri" panose="020F0502020204030204"/>
            </a:endParaRPr>
          </a:p>
          <a:p>
            <a:r>
              <a:rPr lang="en-GB">
                <a:cs typeface="Calibri" panose="020F0502020204030204"/>
              </a:rPr>
              <a:t>Motivations for learning R</a:t>
            </a:r>
          </a:p>
          <a:p>
            <a:r>
              <a:rPr lang="en-GB">
                <a:cs typeface="Calibri" panose="020F0502020204030204"/>
              </a:rPr>
              <a:t>Challenges and Successes </a:t>
            </a:r>
            <a:endParaRPr lang="en-GB"/>
          </a:p>
          <a:p>
            <a:r>
              <a:rPr lang="en-GB"/>
              <a:t>Moving from Taught to Teaching</a:t>
            </a:r>
            <a:endParaRPr lang="en-GB">
              <a:cs typeface="Calibri"/>
            </a:endParaRPr>
          </a:p>
          <a:p>
            <a:r>
              <a:rPr lang="en-GB"/>
              <a:t>Costs and Benefits</a:t>
            </a:r>
            <a:endParaRPr lang="en-GB">
              <a:cs typeface="Calibri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685F99-1325-416E-BFB9-476B0266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09" y="979098"/>
            <a:ext cx="2743200" cy="2743200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7BD2A10-BEF7-4307-956E-B8BB5DD52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589" y="286253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96CB-CF00-48A4-B09F-A1D58549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Motivations to transition from SPSS to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2387-2C64-4DFB-912C-93349631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Frustration with point and click nature of SPSS: "what's going on inside the 'black box'?"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Desire to challenge the limits of own existing knowledge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Competitive graduate attributes </a:t>
            </a:r>
          </a:p>
        </p:txBody>
      </p:sp>
      <p:pic>
        <p:nvPicPr>
          <p:cNvPr id="10" name="Picture 10" descr="A close up of a container&#10;&#10;Description generated with high confidence">
            <a:extLst>
              <a:ext uri="{FF2B5EF4-FFF2-40B4-BE49-F238E27FC236}">
                <a16:creationId xmlns:a16="http://schemas.microsoft.com/office/drawing/2014/main" id="{B025348D-6217-4B6A-B537-67E501BA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077" y="2623609"/>
            <a:ext cx="3146409" cy="3146409"/>
          </a:xfrm>
          <a:prstGeom prst="rect">
            <a:avLst/>
          </a:prstGeom>
        </p:spPr>
      </p:pic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FD608DF-A620-4170-9AAE-3D55A4CC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0000">
            <a:off x="8150382" y="1895663"/>
            <a:ext cx="1729796" cy="17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130A-4843-4178-BC95-4D5CC949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EE20-924F-4439-939E-40D7C859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US">
                <a:cs typeface="Calibri"/>
              </a:rPr>
              <a:t>Any </a:t>
            </a:r>
            <a:r>
              <a:rPr lang="en-US">
                <a:solidFill>
                  <a:srgbClr val="FF0000"/>
                </a:solidFill>
                <a:cs typeface="Calibri"/>
              </a:rPr>
              <a:t>RED TEXT</a:t>
            </a:r>
            <a:r>
              <a:rPr lang="en-US">
                <a:cs typeface="Calibri"/>
              </a:rPr>
              <a:t> viewed as criticism rather than support </a:t>
            </a: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Language barrier: "I know what I want to say in English but I don't know how to tell R" </a:t>
            </a: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Googling it</a:t>
            </a:r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Legitimate commands, nonsense output </a:t>
            </a:r>
          </a:p>
          <a:p>
            <a:pPr marL="457200" indent="-457200"/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CB5F98-608A-4BE6-888F-30E03030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87" y="2101452"/>
            <a:ext cx="3585204" cy="35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C91F-EC07-4A6D-B6F8-D8742550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Successes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2494-8C67-430A-BD37-298B1392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" y="1696229"/>
            <a:ext cx="6058619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cs typeface="Calibri"/>
              </a:rPr>
              <a:t>Writing fully functioning scripts and R Markdown reports (with desired outputs!) </a:t>
            </a:r>
          </a:p>
          <a:p>
            <a:pPr>
              <a:lnSpc>
                <a:spcPct val="120000"/>
              </a:lnSpc>
            </a:pPr>
            <a:endParaRPr lang="en-US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>
                <a:cs typeface="Calibri"/>
              </a:rPr>
              <a:t>Producing beautiful, accessible data </a:t>
            </a:r>
            <a:r>
              <a:rPr lang="en-US" err="1">
                <a:cs typeface="Calibri"/>
              </a:rPr>
              <a:t>visualisations</a:t>
            </a:r>
            <a:endParaRPr lang="en-US">
              <a:cs typeface="Calibri"/>
            </a:endParaRPr>
          </a:p>
          <a:p>
            <a:pPr>
              <a:lnSpc>
                <a:spcPct val="120000"/>
              </a:lnSpc>
            </a:pPr>
            <a:endParaRPr lang="en-US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>
                <a:cs typeface="Calibri"/>
              </a:rPr>
              <a:t>Sense of ownership and independence </a:t>
            </a:r>
          </a:p>
          <a:p>
            <a:pPr>
              <a:lnSpc>
                <a:spcPct val="120000"/>
              </a:lnSpc>
            </a:pPr>
            <a:endParaRPr lang="en-US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>
                <a:cs typeface="Calibri"/>
              </a:rPr>
              <a:t>Empowered to be a part of the future of psychological science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228284-E8C0-41A4-A2B5-357E2754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78" y="2209443"/>
            <a:ext cx="5494650" cy="3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0E9A-004B-4FB9-9B18-AC53F5C0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taught to “teaching”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2239-A66B-4A99-8D7B-1664CFC8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en-GB"/>
              <a:t>Our experience informing our practice</a:t>
            </a:r>
          </a:p>
          <a:p>
            <a:pPr lvl="1"/>
            <a:r>
              <a:rPr lang="en-GB"/>
              <a:t>Reflecting on what worked for us</a:t>
            </a:r>
          </a:p>
          <a:p>
            <a:pPr lvl="1"/>
            <a:r>
              <a:rPr lang="en-GB"/>
              <a:t>Using these in our own practice</a:t>
            </a:r>
          </a:p>
          <a:p>
            <a:pPr lvl="1"/>
            <a:endParaRPr lang="en-GB"/>
          </a:p>
          <a:p>
            <a:r>
              <a:rPr lang="en-GB"/>
              <a:t>Still learning along the way!</a:t>
            </a:r>
          </a:p>
          <a:p>
            <a:pPr lvl="1"/>
            <a:r>
              <a:rPr lang="en-GB"/>
              <a:t>Still developing new skills</a:t>
            </a:r>
          </a:p>
          <a:p>
            <a:pPr lvl="1"/>
            <a:r>
              <a:rPr lang="en-GB"/>
              <a:t>Engaging with pedagogical literature</a:t>
            </a:r>
          </a:p>
          <a:p>
            <a:pPr lvl="1"/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ED8A90-5BCD-4760-8196-636B5CD617B4}"/>
              </a:ext>
            </a:extLst>
          </p:cNvPr>
          <p:cNvGraphicFramePr/>
          <p:nvPr/>
        </p:nvGraphicFramePr>
        <p:xfrm>
          <a:off x="6096000" y="1319627"/>
          <a:ext cx="52578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3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A6CF-4837-4226-A912-C23B65C4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an Easy Task…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79FDE-0605-4F7B-9767-9697921D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/>
              <a:t>Diverse student population</a:t>
            </a:r>
          </a:p>
          <a:p>
            <a:pPr lvl="1"/>
            <a:r>
              <a:rPr lang="en-GB"/>
              <a:t>Socialisation/Culture</a:t>
            </a:r>
          </a:p>
          <a:p>
            <a:pPr lvl="1"/>
            <a:r>
              <a:rPr lang="en-GB"/>
              <a:t>Educational Histories</a:t>
            </a:r>
          </a:p>
          <a:p>
            <a:pPr lvl="1"/>
            <a:r>
              <a:rPr lang="en-GB"/>
              <a:t>Expected Degree Path</a:t>
            </a:r>
          </a:p>
          <a:p>
            <a:pPr lvl="1"/>
            <a:endParaRPr lang="en-GB"/>
          </a:p>
          <a:p>
            <a:r>
              <a:rPr lang="en-GB"/>
              <a:t>Tight Scheduling</a:t>
            </a:r>
          </a:p>
          <a:p>
            <a:pPr lvl="1"/>
            <a:r>
              <a:rPr lang="en-GB"/>
              <a:t>Set amount of material</a:t>
            </a:r>
          </a:p>
          <a:p>
            <a:pPr lvl="1"/>
            <a:r>
              <a:rPr lang="en-GB"/>
              <a:t>Set amount of time</a:t>
            </a:r>
          </a:p>
          <a:p>
            <a:pPr lvl="1"/>
            <a:r>
              <a:rPr lang="en-GB"/>
              <a:t>Large number of students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A9818-BF9F-2249-8791-B5B8F41A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13" y="628788"/>
            <a:ext cx="5864087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F3EE-D698-4E94-BDA2-321D24BC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… but Very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4662-6E7D-4BB2-9BE4-BAB7CA13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43761" cy="4351338"/>
          </a:xfrm>
        </p:spPr>
        <p:txBody>
          <a:bodyPr>
            <a:normAutofit fontScale="92500"/>
          </a:bodyPr>
          <a:lstStyle/>
          <a:p>
            <a:r>
              <a:rPr lang="en-GB"/>
              <a:t>Strategies we used ourselves applied to our practice:</a:t>
            </a:r>
          </a:p>
          <a:p>
            <a:pPr lvl="1"/>
            <a:r>
              <a:rPr lang="en-GB"/>
              <a:t>Reframing the </a:t>
            </a:r>
            <a:r>
              <a:rPr lang="en-GB">
                <a:solidFill>
                  <a:srgbClr val="FF0000"/>
                </a:solidFill>
              </a:rPr>
              <a:t>RED</a:t>
            </a:r>
            <a:r>
              <a:rPr lang="en-GB"/>
              <a:t> text</a:t>
            </a:r>
          </a:p>
          <a:p>
            <a:pPr lvl="1"/>
            <a:r>
              <a:rPr lang="en-GB"/>
              <a:t>“Talking through” the code</a:t>
            </a:r>
          </a:p>
          <a:p>
            <a:pPr lvl="1"/>
            <a:r>
              <a:rPr lang="en-GB"/>
              <a:t>Developing search term literacy</a:t>
            </a:r>
          </a:p>
          <a:p>
            <a:pPr lvl="1"/>
            <a:r>
              <a:rPr lang="en-GB"/>
              <a:t>Making predictions and testing them</a:t>
            </a:r>
          </a:p>
          <a:p>
            <a:pPr lvl="1"/>
            <a:endParaRPr lang="en-GB"/>
          </a:p>
          <a:p>
            <a:r>
              <a:rPr lang="en-GB"/>
              <a:t>Breaking the perfect, male geek trope</a:t>
            </a:r>
          </a:p>
          <a:p>
            <a:pPr lvl="1"/>
            <a:r>
              <a:rPr lang="en-GB"/>
              <a:t>Mostly female TAs</a:t>
            </a:r>
          </a:p>
          <a:p>
            <a:pPr lvl="1"/>
            <a:r>
              <a:rPr lang="en-GB"/>
              <a:t>Being visibly fallible</a:t>
            </a:r>
          </a:p>
        </p:txBody>
      </p:sp>
      <p:pic>
        <p:nvPicPr>
          <p:cNvPr id="1028" name="Picture 4" descr="https://upload.wikimedia.org/wikipedia/commons/2/24/Women_holding_parts_of_the_first_four_Army_computers.jpg">
            <a:extLst>
              <a:ext uri="{FF2B5EF4-FFF2-40B4-BE49-F238E27FC236}">
                <a16:creationId xmlns:a16="http://schemas.microsoft.com/office/drawing/2014/main" id="{73763687-A1A9-D64E-874C-33279B0B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39" y="1825625"/>
            <a:ext cx="5243761" cy="41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</Words>
  <Application>Microsoft Macintosh PowerPoint</Application>
  <PresentationFormat>Widescreen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Color Emoji</vt:lpstr>
      <vt:lpstr>Arial</vt:lpstr>
      <vt:lpstr>Calibri</vt:lpstr>
      <vt:lpstr>Calibri Light</vt:lpstr>
      <vt:lpstr>office theme</vt:lpstr>
      <vt:lpstr> "Psych students just can't code": CHALLENGE ACCEPTED</vt:lpstr>
      <vt:lpstr>PowerPoint Presentation</vt:lpstr>
      <vt:lpstr>Outline</vt:lpstr>
      <vt:lpstr>Motivations to transition from SPSS to R</vt:lpstr>
      <vt:lpstr>Challenges</vt:lpstr>
      <vt:lpstr>Successes</vt:lpstr>
      <vt:lpstr>From taught to “teaching”</vt:lpstr>
      <vt:lpstr>Not an Easy Task…</vt:lpstr>
      <vt:lpstr>… but Very Possible</vt:lpstr>
      <vt:lpstr>Teaching as a Learning Partnership</vt:lpstr>
      <vt:lpstr>Costs and Benefits</vt:lpstr>
      <vt:lpstr>In conclusion</vt:lpstr>
      <vt:lpstr>  Thank you for listening! Questions? 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Shannon McNee</cp:lastModifiedBy>
  <cp:revision>27</cp:revision>
  <dcterms:created xsi:type="dcterms:W3CDTF">2013-07-15T20:26:40Z</dcterms:created>
  <dcterms:modified xsi:type="dcterms:W3CDTF">2019-07-07T05:40:15Z</dcterms:modified>
</cp:coreProperties>
</file>